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00_jpg_srz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7" r:id="rId3"/>
    <p:sldId id="297" r:id="rId4"/>
    <p:sldId id="261" r:id="rId5"/>
    <p:sldId id="281" r:id="rId6"/>
    <p:sldId id="258" r:id="rId7"/>
    <p:sldId id="275" r:id="rId8"/>
    <p:sldId id="274" r:id="rId9"/>
    <p:sldId id="283" r:id="rId10"/>
    <p:sldId id="282" r:id="rId11"/>
    <p:sldId id="278" r:id="rId12"/>
    <p:sldId id="285" r:id="rId13"/>
    <p:sldId id="290" r:id="rId14"/>
    <p:sldId id="279" r:id="rId15"/>
    <p:sldId id="286" r:id="rId16"/>
    <p:sldId id="256" r:id="rId17"/>
    <p:sldId id="315" r:id="rId18"/>
    <p:sldId id="259" r:id="rId19"/>
    <p:sldId id="311" r:id="rId20"/>
    <p:sldId id="310" r:id="rId21"/>
    <p:sldId id="314" r:id="rId22"/>
    <p:sldId id="312" r:id="rId23"/>
    <p:sldId id="262" r:id="rId24"/>
    <p:sldId id="264" r:id="rId25"/>
    <p:sldId id="313" r:id="rId26"/>
    <p:sldId id="265" r:id="rId27"/>
    <p:sldId id="267" r:id="rId28"/>
    <p:sldId id="266" r:id="rId29"/>
    <p:sldId id="268" r:id="rId30"/>
    <p:sldId id="270" r:id="rId31"/>
    <p:sldId id="269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79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91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17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78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71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52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63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80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60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94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04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C873-40F6-4BBE-98A5-6A902C6F1B83}" type="datetimeFigureOut">
              <a:rPr lang="it-IT" smtClean="0"/>
              <a:t>14/02/19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EC01-D0AE-4188-8C8E-86F6A33169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arazanichelli.it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goo.gl/RDaAZ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iara.zanichelli@biologo.onb.it" TargetMode="External"/><Relationship Id="rId5" Type="http://schemas.openxmlformats.org/officeDocument/2006/relationships/hyperlink" Target="mailto:chiarazanichelli@associazionedemetra.info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chiara.zanichelli@gmail.com" TargetMode="External"/><Relationship Id="rId9" Type="http://schemas.openxmlformats.org/officeDocument/2006/relationships/hyperlink" Target="http://www.associazionedemetra.inf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gif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00_jpg_srz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2Q_z8fX1u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822" y="180304"/>
            <a:ext cx="2054772" cy="56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3C2139A-DFAD-EC43-A571-BAB6F3C5B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8" y="392128"/>
            <a:ext cx="5982838" cy="59964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67461D-0BA7-9943-9E88-97CE4AD27136}"/>
              </a:ext>
            </a:extLst>
          </p:cNvPr>
          <p:cNvSpPr txBox="1"/>
          <p:nvPr/>
        </p:nvSpPr>
        <p:spPr>
          <a:xfrm>
            <a:off x="109728" y="1743456"/>
            <a:ext cx="55873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D</a:t>
            </a:r>
            <a:r>
              <a:rPr lang="it-IT" sz="1400" b="1" i="1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ott.ssa Chiara Zanichelli</a:t>
            </a:r>
            <a:br>
              <a:rPr lang="it-IT" sz="1200" b="1" dirty="0">
                <a:latin typeface="Comic Sans MS" panose="030F0902030302020204" pitchFamily="66" charset="0"/>
              </a:rPr>
            </a:br>
            <a:endParaRPr lang="it-IT" sz="1200" b="1" dirty="0">
              <a:latin typeface="Comic Sans MS" panose="030F0902030302020204" pitchFamily="66" charset="0"/>
            </a:endParaRPr>
          </a:p>
          <a:p>
            <a:r>
              <a:rPr lang="it-IT" sz="1200" i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Biologa &amp; Nutrizionista - HACCP Manager - Esperta Ambientale e Alimentare - Valutatore di Sistemi di Gestione Ambiente-Sicurezza-Qualità</a:t>
            </a:r>
          </a:p>
          <a:p>
            <a:r>
              <a:rPr lang="it-IT" sz="1200" i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Docente di Scienze e Cultura dell'Alimentazione</a:t>
            </a:r>
            <a:b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</a:br>
            <a:endParaRPr lang="it-IT" sz="12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Cell:  +393495868829</a:t>
            </a:r>
          </a:p>
          <a:p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Mail: 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chiara.zanichelli@gmail.com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 </a:t>
            </a:r>
          </a:p>
          <a:p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chiarazanichelli@associazionedemetra.info</a:t>
            </a:r>
            <a:endParaRPr lang="it-IT" sz="12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Pec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: 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chiara.zanichelli@biologo.onb.it</a:t>
            </a:r>
            <a:endParaRPr lang="it-IT" sz="12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Slype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: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Facebook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: </a:t>
            </a:r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Chiara.zanichelli</a:t>
            </a:r>
            <a:endParaRPr lang="it-IT" sz="12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r>
              <a:rPr lang="it-IT" sz="1200" dirty="0" err="1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Linkedin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: 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goo.gl/RDaAZQ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 </a:t>
            </a:r>
          </a:p>
          <a:p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www.chiarazanichelli.it</a:t>
            </a:r>
            <a:endParaRPr lang="it-IT" sz="12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  <a:p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www.associazionedemetra.info</a:t>
            </a:r>
            <a:r>
              <a:rPr lang="it-IT" sz="12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 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631713F-A1DB-3847-9EFA-59A615B6FB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983">
            <a:off x="283374" y="4784949"/>
            <a:ext cx="5193544" cy="53295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81CC4A-56E5-EA4E-B0DF-98E3F93EDAE0}"/>
              </a:ext>
            </a:extLst>
          </p:cNvPr>
          <p:cNvSpPr txBox="1"/>
          <p:nvPr/>
        </p:nvSpPr>
        <p:spPr>
          <a:xfrm>
            <a:off x="1311498" y="5742276"/>
            <a:ext cx="318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Baskerville Old Face" panose="02020602080505020303" pitchFamily="18" charset="77"/>
                <a:ea typeface="Ayuthaya" pitchFamily="2" charset="-34"/>
                <a:cs typeface="Ayuthaya" pitchFamily="2" charset="-34"/>
              </a:rPr>
              <a:t>Anno scolastico </a:t>
            </a:r>
          </a:p>
          <a:p>
            <a:r>
              <a:rPr lang="it-IT" b="1" dirty="0">
                <a:solidFill>
                  <a:srgbClr val="C00000"/>
                </a:solidFill>
                <a:latin typeface="Baskerville Old Face" panose="02020602080505020303" pitchFamily="18" charset="77"/>
                <a:ea typeface="Ayuthaya" pitchFamily="2" charset="-34"/>
                <a:cs typeface="Ayuthaya" pitchFamily="2" charset="-34"/>
              </a:rPr>
              <a:t>2018 - 2019</a:t>
            </a:r>
          </a:p>
        </p:txBody>
      </p:sp>
    </p:spTree>
    <p:extLst>
      <p:ext uri="{BB962C8B-B14F-4D97-AF65-F5344CB8AC3E}">
        <p14:creationId xmlns:p14="http://schemas.microsoft.com/office/powerpoint/2010/main" val="207886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1"/>
          <p:cNvSpPr>
            <a:spLocks/>
          </p:cNvSpPr>
          <p:nvPr/>
        </p:nvSpPr>
        <p:spPr bwMode="auto">
          <a:xfrm>
            <a:off x="2020888" y="5943600"/>
            <a:ext cx="4938712" cy="920750"/>
          </a:xfrm>
          <a:custGeom>
            <a:avLst/>
            <a:gdLst>
              <a:gd name="T0" fmla="*/ 2469356 w 21600"/>
              <a:gd name="T1" fmla="*/ 460375 h 21600"/>
              <a:gd name="T2" fmla="*/ 2469356 w 21600"/>
              <a:gd name="T3" fmla="*/ 460375 h 21600"/>
              <a:gd name="T4" fmla="*/ 2469356 w 21600"/>
              <a:gd name="T5" fmla="*/ 460375 h 21600"/>
              <a:gd name="T6" fmla="*/ 2469356 w 21600"/>
              <a:gd name="T7" fmla="*/ 4603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27"/>
                </a:moveTo>
                <a:lnTo>
                  <a:pt x="21600" y="21599"/>
                </a:lnTo>
                <a:lnTo>
                  <a:pt x="16038" y="21599"/>
                </a:lnTo>
                <a:lnTo>
                  <a:pt x="0" y="0"/>
                </a:lnTo>
              </a:path>
            </a:pathLst>
          </a:custGeom>
          <a:solidFill>
            <a:srgbClr val="9FCBDC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16742" name="Rectangle 5"/>
          <p:cNvSpPr>
            <a:spLocks noGrp="1"/>
          </p:cNvSpPr>
          <p:nvPr>
            <p:ph type="body" idx="1"/>
          </p:nvPr>
        </p:nvSpPr>
        <p:spPr bwMode="auto">
          <a:xfrm>
            <a:off x="548640" y="447675"/>
            <a:ext cx="11352627" cy="283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 defTabSz="452438">
              <a:lnSpc>
                <a:spcPct val="150000"/>
              </a:lnSpc>
              <a:buNone/>
            </a:pPr>
            <a:r>
              <a:rPr lang="it-IT" altLang="it-IT" sz="3000" dirty="0">
                <a:solidFill>
                  <a:srgbClr val="535353"/>
                </a:solidFill>
                <a:latin typeface="Lucida Calligraphy" panose="03010101010101010101" pitchFamily="66" charset="0"/>
              </a:rPr>
              <a:t>Il sistema ormonale regola le principali funzioni vitali:</a:t>
            </a:r>
          </a:p>
        </p:txBody>
      </p:sp>
      <p:sp>
        <p:nvSpPr>
          <p:cNvPr id="116743" name="AutoShape 6"/>
          <p:cNvSpPr>
            <a:spLocks/>
          </p:cNvSpPr>
          <p:nvPr/>
        </p:nvSpPr>
        <p:spPr bwMode="auto">
          <a:xfrm>
            <a:off x="3899549" y="1521449"/>
            <a:ext cx="5134245" cy="2505075"/>
          </a:xfrm>
          <a:custGeom>
            <a:avLst/>
            <a:gdLst>
              <a:gd name="T0" fmla="*/ 2034382 w 21600"/>
              <a:gd name="T1" fmla="*/ 1252538 h 21600"/>
              <a:gd name="T2" fmla="*/ 2034382 w 21600"/>
              <a:gd name="T3" fmla="*/ 1252538 h 21600"/>
              <a:gd name="T4" fmla="*/ 2034382 w 21600"/>
              <a:gd name="T5" fmla="*/ 1252538 h 21600"/>
              <a:gd name="T6" fmla="*/ 2034382 w 21600"/>
              <a:gd name="T7" fmla="*/ 12525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>
            <a:lvl1pPr marL="958850" indent="-958850" defTabSz="4572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 defTabSz="4572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 defTabSz="4572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 defTabSz="4572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 defTabSz="4572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buSzPct val="100000"/>
              <a:buFontTx/>
              <a:buAutoNum type="arabicPeriod"/>
            </a:pPr>
            <a:r>
              <a:rPr lang="it-IT" altLang="it-IT" sz="2400" dirty="0">
                <a:solidFill>
                  <a:srgbClr val="535353"/>
                </a:solidFill>
                <a:latin typeface="Lucida Calligraphy" panose="03010101010101010101" pitchFamily="66" charset="0"/>
              </a:rPr>
              <a:t>lo sviluppo,</a:t>
            </a:r>
          </a:p>
          <a:p>
            <a:pPr eaLnBrk="1">
              <a:buSzPct val="100000"/>
              <a:buFontTx/>
              <a:buAutoNum type="arabicPeriod"/>
            </a:pPr>
            <a:r>
              <a:rPr lang="it-IT" altLang="it-IT" sz="2400" dirty="0">
                <a:solidFill>
                  <a:srgbClr val="535353"/>
                </a:solidFill>
                <a:latin typeface="Lucida Calligraphy" panose="03010101010101010101" pitchFamily="66" charset="0"/>
              </a:rPr>
              <a:t>la crescita,</a:t>
            </a:r>
          </a:p>
          <a:p>
            <a:pPr eaLnBrk="1">
              <a:buSzPct val="100000"/>
              <a:buFontTx/>
              <a:buAutoNum type="arabicPeriod"/>
            </a:pPr>
            <a:r>
              <a:rPr lang="it-IT" altLang="it-IT" sz="2400" dirty="0">
                <a:solidFill>
                  <a:srgbClr val="535353"/>
                </a:solidFill>
                <a:latin typeface="Lucida Calligraphy" panose="03010101010101010101" pitchFamily="66" charset="0"/>
              </a:rPr>
              <a:t>la riproduzione,</a:t>
            </a:r>
          </a:p>
          <a:p>
            <a:pPr eaLnBrk="1">
              <a:buSzPct val="100000"/>
              <a:buFontTx/>
              <a:buAutoNum type="arabicPeriod"/>
            </a:pPr>
            <a:r>
              <a:rPr lang="it-IT" altLang="it-IT" sz="2400" dirty="0">
                <a:solidFill>
                  <a:srgbClr val="535353"/>
                </a:solidFill>
                <a:latin typeface="Lucida Calligraphy" panose="03010101010101010101" pitchFamily="66" charset="0"/>
              </a:rPr>
              <a:t>il comportamento.</a:t>
            </a:r>
          </a:p>
        </p:txBody>
      </p:sp>
      <p:pic>
        <p:nvPicPr>
          <p:cNvPr id="116744" name="Picture 7" descr="IMG_16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555007"/>
            <a:ext cx="23939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45" name="Picture 8" descr="IMG_16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94" y="1850157"/>
            <a:ext cx="19939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6" name="AutoShape 9"/>
          <p:cNvSpPr>
            <a:spLocks/>
          </p:cNvSpPr>
          <p:nvPr/>
        </p:nvSpPr>
        <p:spPr bwMode="auto">
          <a:xfrm>
            <a:off x="9163051" y="6302375"/>
            <a:ext cx="1052513" cy="293688"/>
          </a:xfrm>
          <a:custGeom>
            <a:avLst/>
            <a:gdLst>
              <a:gd name="T0" fmla="*/ 526257 w 21600"/>
              <a:gd name="T1" fmla="*/ 146844 h 21600"/>
              <a:gd name="T2" fmla="*/ 526257 w 21600"/>
              <a:gd name="T3" fmla="*/ 146844 h 21600"/>
              <a:gd name="T4" fmla="*/ 526257 w 21600"/>
              <a:gd name="T5" fmla="*/ 146844 h 21600"/>
              <a:gd name="T6" fmla="*/ 526257 w 21600"/>
              <a:gd name="T7" fmla="*/ 1468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it-IT" altLang="it-IT" sz="1400" b="1" i="1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￼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97004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 bwMode="auto">
          <a:xfrm>
            <a:off x="2771335" y="274638"/>
            <a:ext cx="5610665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700" dirty="0">
                <a:latin typeface="Lucida Calligraphy" panose="03010101010101010101" pitchFamily="66" charset="0"/>
              </a:rPr>
              <a:t>QUALI SOSTANZE SONO?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71034" y="1613106"/>
            <a:ext cx="4800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it-IT" sz="2000" dirty="0">
                <a:latin typeface="Lucida Calligraphy" panose="03010101010101010101" pitchFamily="66" charset="0"/>
              </a:rPr>
              <a:t>Sostanze che persistono a lungo nell’ambiente e si concentrano negli organismi viventi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it-IT" altLang="it-IT" sz="2000" dirty="0">
              <a:latin typeface="Lucida Calligraphy" panose="03010101010101010101" pitchFamily="66" charset="0"/>
            </a:endParaRPr>
          </a:p>
        </p:txBody>
      </p:sp>
      <p:cxnSp>
        <p:nvCxnSpPr>
          <p:cNvPr id="7" name="Connettore 2 6"/>
          <p:cNvCxnSpPr>
            <a:cxnSpLocks noChangeShapeType="1"/>
          </p:cNvCxnSpPr>
          <p:nvPr/>
        </p:nvCxnSpPr>
        <p:spPr bwMode="auto">
          <a:xfrm flipV="1">
            <a:off x="5257800" y="1676400"/>
            <a:ext cx="9144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ttore 2 7"/>
          <p:cNvCxnSpPr>
            <a:cxnSpLocks noChangeShapeType="1"/>
          </p:cNvCxnSpPr>
          <p:nvPr/>
        </p:nvCxnSpPr>
        <p:spPr bwMode="auto">
          <a:xfrm>
            <a:off x="5257800" y="2135189"/>
            <a:ext cx="914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ttore 2 8"/>
          <p:cNvCxnSpPr>
            <a:cxnSpLocks noChangeShapeType="1"/>
          </p:cNvCxnSpPr>
          <p:nvPr/>
        </p:nvCxnSpPr>
        <p:spPr bwMode="auto">
          <a:xfrm>
            <a:off x="5257800" y="2286000"/>
            <a:ext cx="9144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219825" y="1443944"/>
            <a:ext cx="2682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Lucida Calligraphy" panose="03010101010101010101" pitchFamily="66" charset="0"/>
              </a:rPr>
              <a:t>Alcuni vietati (PCB)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196014" y="1972386"/>
            <a:ext cx="4742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Lucida Calligraphy" panose="03010101010101010101" pitchFamily="66" charset="0"/>
              </a:rPr>
              <a:t>Prodotte dalla combustione (diossine)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196014" y="2462022"/>
            <a:ext cx="4262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Lucida Calligraphy" panose="03010101010101010101" pitchFamily="66" charset="0"/>
              </a:rPr>
              <a:t>Persistenti (PFOS/PFOA – PSDE)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03883" y="3518906"/>
            <a:ext cx="2419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it-IT" sz="1800" dirty="0">
                <a:latin typeface="Lucida Calligraphy" panose="03010101010101010101" pitchFamily="66" charset="0"/>
              </a:rPr>
              <a:t>Alcuni pesticidi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225083" y="5562601"/>
            <a:ext cx="50708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it-IT" altLang="it-IT" sz="2000" dirty="0">
                <a:latin typeface="Lucida Calligraphy" panose="03010101010101010101" pitchFamily="66" charset="0"/>
              </a:rPr>
              <a:t>Sostanze non persistenti, ma con cui stiamo spesso a contatto</a:t>
            </a:r>
          </a:p>
        </p:txBody>
      </p:sp>
      <p:cxnSp>
        <p:nvCxnSpPr>
          <p:cNvPr id="19" name="Connettore 2 18"/>
          <p:cNvCxnSpPr>
            <a:cxnSpLocks noChangeShapeType="1"/>
          </p:cNvCxnSpPr>
          <p:nvPr/>
        </p:nvCxnSpPr>
        <p:spPr bwMode="auto">
          <a:xfrm flipV="1">
            <a:off x="5305425" y="5562600"/>
            <a:ext cx="91440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6160357" y="5364310"/>
            <a:ext cx="2093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Lucida Calligraphy" panose="03010101010101010101" pitchFamily="66" charset="0"/>
              </a:rPr>
              <a:t>Ftalati (DEHP)</a:t>
            </a:r>
          </a:p>
        </p:txBody>
      </p:sp>
      <p:cxnSp>
        <p:nvCxnSpPr>
          <p:cNvPr id="22" name="Connettore 2 21"/>
          <p:cNvCxnSpPr>
            <a:cxnSpLocks noChangeShapeType="1"/>
          </p:cNvCxnSpPr>
          <p:nvPr/>
        </p:nvCxnSpPr>
        <p:spPr bwMode="auto">
          <a:xfrm>
            <a:off x="5305425" y="5999163"/>
            <a:ext cx="914400" cy="1841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219826" y="5999164"/>
            <a:ext cx="1588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err="1">
                <a:latin typeface="Lucida Calligraphy" panose="03010101010101010101" pitchFamily="66" charset="0"/>
              </a:rPr>
              <a:t>Bisfenolo</a:t>
            </a:r>
            <a:r>
              <a:rPr lang="it-IT" altLang="it-IT" sz="1800" dirty="0">
                <a:latin typeface="Lucida Calligraphy" panose="03010101010101010101" pitchFamily="66" charset="0"/>
              </a:rPr>
              <a:t> 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" y="2884308"/>
            <a:ext cx="5601482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2047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  <p:bldP spid="17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 bwMode="auto">
          <a:xfrm>
            <a:off x="2489981" y="274638"/>
            <a:ext cx="7061981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3000" cap="none" dirty="0">
                <a:latin typeface="Lucida Calligraphy" panose="03010101010101010101" pitchFamily="66" charset="0"/>
              </a:rPr>
              <a:t>PERCHÉ CI PREOCCUPANO?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06435" y="1300273"/>
            <a:ext cx="11029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Lucida Calligraphy" panose="03010101010101010101" pitchFamily="66" charset="0"/>
              </a:rPr>
              <a:t>L’equilibrio ormonale è fondamentale per la crescita del feto e del bambino.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it-IT" altLang="it-IT" sz="2000" dirty="0">
              <a:latin typeface="Lucida Calligraphy" panose="03010101010101010101" pitchFamily="66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862641" y="4445737"/>
            <a:ext cx="1553630" cy="519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000" cap="none">
                <a:latin typeface="Lucida Calligraphy" panose="03010101010101010101" pitchFamily="66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Rischi: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291863" y="5156983"/>
            <a:ext cx="81644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Lucida Calligraphy" panose="03010101010101010101" pitchFamily="66" charset="0"/>
              </a:rPr>
              <a:t>Patologie riproduttive (infertilità, aborto, endometriosi)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Lucida Calligraphy" panose="03010101010101010101" pitchFamily="66" charset="0"/>
              </a:rPr>
              <a:t>Disturbi comportamentali nell’infanzia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Lucida Calligraphy" panose="03010101010101010101" pitchFamily="66" charset="0"/>
              </a:rPr>
              <a:t>Diabete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Lucida Calligraphy" panose="03010101010101010101" pitchFamily="66" charset="0"/>
              </a:rPr>
              <a:t>Cancro (testicolo, mammella)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78" y="1800225"/>
            <a:ext cx="1905000" cy="22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447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165" y="0"/>
            <a:ext cx="11605847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latin typeface="Lucida Calligraphy" panose="03010101010101010101" pitchFamily="66" charset="0"/>
              </a:rPr>
              <a:t>Anche la salvaguardia dell’ambiente ha un ruolo fondamentale per la tutela della salute umana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9151" y="1055077"/>
            <a:ext cx="10578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Le principali fonti di rischio ambientale da IE sono date da: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r>
              <a:rPr lang="it-IT" dirty="0">
                <a:latin typeface="Lucida Calligraphy" panose="03010101010101010101" pitchFamily="66" charset="0"/>
              </a:rPr>
              <a:t>Processi di lavorazione dei campi non corretti 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Smaltimento non giusto dei prodotti che possono fare male all’ambiente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Gli IE inoltre hanno  maggiore capacità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di accumulo sia negli organismi vegetali che animali.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" y="3522423"/>
            <a:ext cx="2813538" cy="25266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63" y="3522423"/>
            <a:ext cx="3179298" cy="27345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62" y="2634989"/>
            <a:ext cx="3481653" cy="26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6218" y="290810"/>
            <a:ext cx="58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Lucida Calligraphy" panose="03010101010101010101" pitchFamily="66" charset="0"/>
              </a:rPr>
              <a:t>Che cosa vedete?</a:t>
            </a:r>
          </a:p>
        </p:txBody>
      </p:sp>
      <p:pic>
        <p:nvPicPr>
          <p:cNvPr id="4" name="Picture 5" descr="IMG_16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31" y="69636"/>
            <a:ext cx="13493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61" y="1804773"/>
            <a:ext cx="1870335" cy="1244623"/>
          </a:xfrm>
          <a:prstGeom prst="rect">
            <a:avLst/>
          </a:prstGeom>
        </p:spPr>
      </p:pic>
      <p:pic>
        <p:nvPicPr>
          <p:cNvPr id="6" name="Immagin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2155">
            <a:off x="5616737" y="381827"/>
            <a:ext cx="2882862" cy="1813249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42" y="2303333"/>
            <a:ext cx="1630193" cy="1133257"/>
          </a:xfrm>
          <a:prstGeom prst="rect">
            <a:avLst/>
          </a:prstGeom>
        </p:spPr>
      </p:pic>
      <p:pic>
        <p:nvPicPr>
          <p:cNvPr id="9" name="Immagine 8" descr="Unknown-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543" y="2276183"/>
            <a:ext cx="1816491" cy="1816491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2" y="4702069"/>
            <a:ext cx="1293363" cy="1370490"/>
          </a:xfrm>
          <a:prstGeom prst="rect">
            <a:avLst/>
          </a:prstGeom>
        </p:spPr>
      </p:pic>
      <p:pic>
        <p:nvPicPr>
          <p:cNvPr id="11" name="Immagine 10" descr="come-riciclare-bottiglie-di-plastica-vuote_8cd78ed927e63217fce864a3af37ebf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568" y="2035540"/>
            <a:ext cx="2102386" cy="1400598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40" y="3436138"/>
            <a:ext cx="1340799" cy="128861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34" y="5629298"/>
            <a:ext cx="1314256" cy="91567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60" y="308352"/>
            <a:ext cx="1005938" cy="1005938"/>
          </a:xfrm>
          <a:prstGeom prst="rect">
            <a:avLst/>
          </a:prstGeom>
        </p:spPr>
      </p:pic>
      <p:pic>
        <p:nvPicPr>
          <p:cNvPr id="15" name="Immagine 14" descr="Unknown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43097">
            <a:off x="6698293" y="3485179"/>
            <a:ext cx="1646584" cy="109572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7" name="Immagine 16" descr="tende_da_interni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97221">
            <a:off x="3991698" y="244677"/>
            <a:ext cx="1836210" cy="138939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8" name="Immagine 17" descr="images-2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914" y="3643821"/>
            <a:ext cx="2403221" cy="14238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1033170"/>
            <a:ext cx="3333750" cy="5287430"/>
          </a:xfrm>
          <a:prstGeom prst="rect">
            <a:avLst/>
          </a:prstGeom>
        </p:spPr>
      </p:pic>
      <p:pic>
        <p:nvPicPr>
          <p:cNvPr id="20" name="Immagine 19" descr="inferenti-endocrini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673">
            <a:off x="2992480" y="4998946"/>
            <a:ext cx="1556665" cy="120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026">
            <a:off x="8335602" y="4597325"/>
            <a:ext cx="954904" cy="130640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44">
            <a:off x="4791389" y="5302057"/>
            <a:ext cx="1178854" cy="7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2155">
            <a:off x="6482909" y="162252"/>
            <a:ext cx="3274609" cy="2059648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96194" y="-17976"/>
            <a:ext cx="6858000" cy="1285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000" b="1" dirty="0">
                <a:latin typeface="Lucida Calligraphy" panose="03010101010101010101" pitchFamily="66" charset="0"/>
                <a:cs typeface="Leelawadee" panose="020B0502040204020203" pitchFamily="34" charset="-34"/>
              </a:rPr>
              <a:t>PFOS E PFOA</a:t>
            </a:r>
            <a:br>
              <a:rPr lang="it-IT" altLang="it-IT" sz="2000" dirty="0">
                <a:latin typeface="Lucida Calligraphy" panose="03010101010101010101" pitchFamily="66" charset="0"/>
                <a:cs typeface="Leelawadee" panose="020B0502040204020203" pitchFamily="34" charset="-34"/>
              </a:rPr>
            </a:br>
            <a:r>
              <a:rPr lang="it-IT" altLang="it-IT" sz="1000" dirty="0">
                <a:latin typeface="Lucida Calligraphy" panose="03010101010101010101" pitchFamily="66" charset="0"/>
                <a:cs typeface="Leelawadee" panose="020B0502040204020203" pitchFamily="34" charset="-34"/>
              </a:rPr>
              <a:t>PERFLUROTTANO SULFONATO E ACIDO PERFLUROOTTANOICO SALE AMMONICO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4326693" y="1294397"/>
            <a:ext cx="34312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 dirty="0">
                <a:latin typeface="Lucida Calligraphy" panose="03010101010101010101" pitchFamily="66" charset="0"/>
              </a:rPr>
              <a:t>Dove si trovano?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200" dirty="0">
              <a:latin typeface="Lucida Calligraphy" panose="03010101010101010101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>
                <a:latin typeface="Lucida Calligraphy" panose="03010101010101010101" pitchFamily="66" charset="0"/>
              </a:rPr>
              <a:t>Tappeti, tessuto impermeabile e antimacchia,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>
                <a:latin typeface="Lucida Calligraphy" panose="03010101010101010101" pitchFamily="66" charset="0"/>
              </a:rPr>
              <a:t>Prodotti di carta per uso alimentare, padelle antiaderenti,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dirty="0">
                <a:latin typeface="Lucida Calligraphy" panose="03010101010101010101" pitchFamily="66" charset="0"/>
              </a:rPr>
              <a:t>Materassi, sedili auto, pavimenti</a:t>
            </a:r>
          </a:p>
        </p:txBody>
      </p:sp>
      <p:cxnSp>
        <p:nvCxnSpPr>
          <p:cNvPr id="16" name="Connettore 2 15"/>
          <p:cNvCxnSpPr>
            <a:cxnSpLocks noChangeShapeType="1"/>
          </p:cNvCxnSpPr>
          <p:nvPr/>
        </p:nvCxnSpPr>
        <p:spPr bwMode="auto">
          <a:xfrm>
            <a:off x="3653082" y="1144924"/>
            <a:ext cx="627136" cy="72677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274372" y="1929995"/>
            <a:ext cx="2706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charset="0"/>
                <a:ea typeface="ヒラギノ角ゴ Pro W3" pitchFamily="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>
                <a:latin typeface="Lucida Calligraphy" panose="03010101010101010101" pitchFamily="66" charset="0"/>
              </a:rPr>
              <a:t>Problemi a carico del fegato, ormonali e della fertilità.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36" y="444737"/>
            <a:ext cx="2195098" cy="1646324"/>
          </a:xfrm>
          <a:prstGeom prst="rect">
            <a:avLst/>
          </a:prstGeom>
        </p:spPr>
      </p:pic>
      <p:cxnSp>
        <p:nvCxnSpPr>
          <p:cNvPr id="12" name="Connettore 2 11"/>
          <p:cNvCxnSpPr>
            <a:cxnSpLocks noChangeShapeType="1"/>
          </p:cNvCxnSpPr>
          <p:nvPr/>
        </p:nvCxnSpPr>
        <p:spPr bwMode="auto">
          <a:xfrm rot="5400000">
            <a:off x="394115" y="1416881"/>
            <a:ext cx="90805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8" y="3555309"/>
            <a:ext cx="1141325" cy="1284231"/>
          </a:xfrm>
          <a:prstGeom prst="rect">
            <a:avLst/>
          </a:prstGeom>
        </p:spPr>
      </p:pic>
      <p:sp>
        <p:nvSpPr>
          <p:cNvPr id="15" name="Titolo 3"/>
          <p:cNvSpPr txBox="1">
            <a:spLocks/>
          </p:cNvSpPr>
          <p:nvPr/>
        </p:nvSpPr>
        <p:spPr bwMode="auto">
          <a:xfrm>
            <a:off x="274372" y="2563006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Lucida Calligraphy" panose="03010101010101010101" pitchFamily="66" charset="0"/>
                <a:ea typeface="+mj-ea"/>
                <a:cs typeface="Leelawadee" panose="020B0502040204020203" pitchFamily="34" charset="-34"/>
              </a:defRPr>
            </a:lvl1pPr>
          </a:lstStyle>
          <a:p>
            <a:pPr algn="l"/>
            <a:r>
              <a:rPr lang="it-IT" altLang="it-IT" dirty="0"/>
              <a:t>DEHP</a:t>
            </a:r>
            <a:br>
              <a:rPr lang="it-IT" altLang="it-IT" dirty="0"/>
            </a:br>
            <a:r>
              <a:rPr lang="it-IT" altLang="it-IT" dirty="0"/>
              <a:t>DIETILESILFTALATO</a:t>
            </a:r>
          </a:p>
        </p:txBody>
      </p:sp>
      <p:pic>
        <p:nvPicPr>
          <p:cNvPr id="17" name="Immagine 16" descr="Unknown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40" y="3209526"/>
            <a:ext cx="1275707" cy="1275707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18" name="Immagine 17" descr="come-riciclare-bottiglie-di-plastica-vuote_8cd78ed927e63217fce864a3af37ebf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087" y="3088103"/>
            <a:ext cx="1855023" cy="1235806"/>
          </a:xfrm>
          <a:prstGeom prst="rect">
            <a:avLst/>
          </a:prstGeom>
          <a:effectLst>
            <a:softEdge rad="203200"/>
          </a:effectLst>
        </p:spPr>
      </p:pic>
      <p:cxnSp>
        <p:nvCxnSpPr>
          <p:cNvPr id="19" name="Connettore 2 18"/>
          <p:cNvCxnSpPr>
            <a:cxnSpLocks noChangeShapeType="1"/>
          </p:cNvCxnSpPr>
          <p:nvPr/>
        </p:nvCxnSpPr>
        <p:spPr bwMode="auto">
          <a:xfrm>
            <a:off x="2378376" y="4339017"/>
            <a:ext cx="69967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3634717" y="3403559"/>
            <a:ext cx="25068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>
              <a:spcBef>
                <a:spcPct val="0"/>
              </a:spcBef>
              <a:buClrTx/>
              <a:buSzTx/>
              <a:buFontTx/>
              <a:buNone/>
              <a:defRPr sz="1200" b="1">
                <a:latin typeface="Lucida Calligraphy" panose="03010101010101010101" pitchFamily="66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9pPr>
          </a:lstStyle>
          <a:p>
            <a:r>
              <a:rPr lang="it-IT" altLang="it-IT" dirty="0"/>
              <a:t>Dove si trovano?</a:t>
            </a:r>
          </a:p>
          <a:p>
            <a:endParaRPr lang="it-IT" altLang="it-IT" dirty="0"/>
          </a:p>
          <a:p>
            <a:r>
              <a:rPr lang="it-IT" altLang="it-IT" b="0" dirty="0"/>
              <a:t>Bottiglie usa e getta,</a:t>
            </a:r>
          </a:p>
          <a:p>
            <a:r>
              <a:rPr lang="it-IT" altLang="it-IT" b="0" dirty="0"/>
              <a:t>pellicole, vassoi, imballaggi per il trasporto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 bwMode="auto">
          <a:xfrm>
            <a:off x="403509" y="48386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Lucida Calligraphy" panose="03010101010101010101" pitchFamily="66" charset="0"/>
                <a:ea typeface="+mj-ea"/>
                <a:cs typeface="Leelawadee" panose="020B0502040204020203" pitchFamily="34" charset="-34"/>
              </a:defRPr>
            </a:lvl1pPr>
          </a:lstStyle>
          <a:p>
            <a:pPr algn="l"/>
            <a:r>
              <a:rPr lang="it-IT" altLang="it-IT"/>
              <a:t>BPA</a:t>
            </a:r>
            <a:br>
              <a:rPr lang="it-IT" altLang="it-IT"/>
            </a:br>
            <a:r>
              <a:rPr lang="it-IT" altLang="it-IT"/>
              <a:t>BISFENOLO A</a:t>
            </a:r>
            <a:endParaRPr lang="it-IT" altLang="it-IT" dirty="0"/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634717" y="4893012"/>
            <a:ext cx="32841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>
              <a:spcBef>
                <a:spcPct val="0"/>
              </a:spcBef>
              <a:buClrTx/>
              <a:buSzTx/>
              <a:buFontTx/>
              <a:buNone/>
              <a:defRPr sz="1200" b="1">
                <a:latin typeface="Lucida Calligraphy" panose="03010101010101010101" pitchFamily="66" charset="0"/>
                <a:ea typeface="ヒラギノ角ゴ Pro W3" pitchFamily="3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charset="0"/>
                <a:ea typeface="ヒラギノ角ゴ Pro W3" pitchFamily="3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charset="0"/>
                <a:ea typeface="ヒラギノ角ゴ Pro W3" pitchFamily="3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charset="0"/>
                <a:ea typeface="ヒラギノ角ゴ Pro W3" pitchFamily="3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5pPr>
            <a:lvl6pPr marL="19192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6pPr>
            <a:lvl7pPr marL="23764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7pPr>
            <a:lvl8pPr marL="28336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8pPr>
            <a:lvl9pPr marL="3290888" indent="-182563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charset="0"/>
                <a:ea typeface="ヒラギノ角ゴ Pro W3" pitchFamily="3" charset="-128"/>
              </a:defRPr>
            </a:lvl9pPr>
          </a:lstStyle>
          <a:p>
            <a:r>
              <a:rPr lang="it-IT" altLang="it-IT" dirty="0"/>
              <a:t>Dove si trovano?</a:t>
            </a:r>
          </a:p>
          <a:p>
            <a:endParaRPr lang="it-IT" altLang="it-IT" dirty="0"/>
          </a:p>
          <a:p>
            <a:r>
              <a:rPr lang="it-IT" altLang="it-IT" b="0" dirty="0"/>
              <a:t>Bottiglie e contenitori per alimenti (biberon), carta termica degli scontrini e di resine impiegate tra l’altro per il rivestimento interno delle lattine per alimenti e bevande.</a:t>
            </a:r>
          </a:p>
          <a:p>
            <a:endParaRPr lang="it-IT" altLang="it-IT" dirty="0"/>
          </a:p>
        </p:txBody>
      </p:sp>
      <p:cxnSp>
        <p:nvCxnSpPr>
          <p:cNvPr id="26" name="Connettore 2 25"/>
          <p:cNvCxnSpPr>
            <a:cxnSpLocks noChangeShapeType="1"/>
          </p:cNvCxnSpPr>
          <p:nvPr/>
        </p:nvCxnSpPr>
        <p:spPr bwMode="auto">
          <a:xfrm>
            <a:off x="2728212" y="5501433"/>
            <a:ext cx="69967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03" y="5015367"/>
            <a:ext cx="1741220" cy="1205140"/>
          </a:xfrm>
          <a:prstGeom prst="rect">
            <a:avLst/>
          </a:prstGeom>
        </p:spPr>
      </p:pic>
      <p:pic>
        <p:nvPicPr>
          <p:cNvPr id="28" name="Immagine 27" descr="Unknown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43097">
            <a:off x="9348086" y="4612593"/>
            <a:ext cx="2671373" cy="1777678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8716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1" grpId="0"/>
      <p:bldP spid="1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6" y="5513767"/>
            <a:ext cx="2857500" cy="11059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6" y="1469936"/>
            <a:ext cx="3933825" cy="29908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92427" y="311120"/>
            <a:ext cx="10457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000" dirty="0">
                <a:latin typeface="Lucida Calligraphy" panose="03010101010101010101" pitchFamily="66" charset="0"/>
              </a:rPr>
              <a:t>"Conosci, riduci, previeni gli interferenti endocrini: un decalogo per il cittadino"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83370" y="4034418"/>
            <a:ext cx="5937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Lucida Calligraphy" panose="03010101010101010101" pitchFamily="66" charset="0"/>
              </a:rPr>
              <a:t>Bastano solo </a:t>
            </a:r>
            <a:r>
              <a:rPr lang="it-IT" sz="6600" dirty="0">
                <a:latin typeface="Lucida Calligraphy" panose="03010101010101010101" pitchFamily="66" charset="0"/>
              </a:rPr>
              <a:t>10</a:t>
            </a:r>
            <a:r>
              <a:rPr lang="it-IT" sz="3200" dirty="0">
                <a:latin typeface="Lucida Calligraphy" panose="03010101010101010101" pitchFamily="66" charset="0"/>
              </a:rPr>
              <a:t> piccoli gesti per ridurre l’esposizione alle «sostanze pericolose e cattive» </a:t>
            </a:r>
          </a:p>
        </p:txBody>
      </p:sp>
    </p:spTree>
    <p:extLst>
      <p:ext uri="{BB962C8B-B14F-4D97-AF65-F5344CB8AC3E}">
        <p14:creationId xmlns:p14="http://schemas.microsoft.com/office/powerpoint/2010/main" val="106831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31945"/>
            <a:ext cx="5782614" cy="68260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38359"/>
            <a:ext cx="6014434" cy="68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3792" y="141668"/>
            <a:ext cx="11294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Lucida Calligraphy" panose="03010101010101010101" pitchFamily="66" charset="0"/>
              </a:rPr>
              <a:t>Ricorda sempre che oltre alle 10 regole non devi mai dimenticare di leggere le etichette dei prodotti … per usarli correttamente devi anche fare attenzione alle ISTRUZIONI PER L’USO!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1674667"/>
            <a:ext cx="5009882" cy="28637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8" y="3340690"/>
            <a:ext cx="5009883" cy="27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8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145" y="0"/>
            <a:ext cx="10515600" cy="1325563"/>
          </a:xfrm>
        </p:spPr>
        <p:txBody>
          <a:bodyPr/>
          <a:lstStyle/>
          <a:p>
            <a:r>
              <a:rPr lang="it-IT" sz="3000" b="1" dirty="0">
                <a:solidFill>
                  <a:srgbClr val="289922"/>
                </a:solidFill>
                <a:latin typeface="Lucida Calligraphy" panose="03010101010101010101" pitchFamily="66" charset="0"/>
                <a:ea typeface="ＭＳ Ｐゴシック" pitchFamily="-108" charset="-128"/>
              </a:rPr>
              <a:t>Cosa</a:t>
            </a:r>
            <a:r>
              <a:rPr lang="it-IT" b="1" dirty="0">
                <a:solidFill>
                  <a:srgbClr val="289922"/>
                </a:solidFill>
                <a:latin typeface="Lucida Calligraphy" panose="03010101010101010101" pitchFamily="66" charset="0"/>
                <a:ea typeface="ＭＳ Ｐゴシック" pitchFamily="-108" charset="-128"/>
              </a:rPr>
              <a:t> </a:t>
            </a:r>
            <a:r>
              <a:rPr lang="it-IT" sz="3000" b="1" dirty="0">
                <a:solidFill>
                  <a:srgbClr val="289922"/>
                </a:solidFill>
                <a:latin typeface="Lucida Calligraphy" panose="03010101010101010101" pitchFamily="66" charset="0"/>
                <a:ea typeface="ＭＳ Ｐゴシック" pitchFamily="-108" charset="-128"/>
              </a:rPr>
              <a:t>sono</a:t>
            </a:r>
            <a:r>
              <a:rPr lang="it-IT" b="1" dirty="0">
                <a:solidFill>
                  <a:srgbClr val="289922"/>
                </a:solidFill>
                <a:latin typeface="Lucida Calligraphy" panose="03010101010101010101" pitchFamily="66" charset="0"/>
                <a:ea typeface="ＭＳ Ｐゴシック" pitchFamily="-108" charset="-128"/>
              </a:rPr>
              <a:t> </a:t>
            </a:r>
            <a:r>
              <a:rPr lang="it-IT" sz="3000" b="1" dirty="0">
                <a:solidFill>
                  <a:srgbClr val="289922"/>
                </a:solidFill>
                <a:latin typeface="Lucida Calligraphy" panose="03010101010101010101" pitchFamily="66" charset="0"/>
                <a:ea typeface="ＭＳ Ｐゴシック" pitchFamily="-108" charset="-128"/>
              </a:rPr>
              <a:t>gli imballaggi? 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472" y="1332563"/>
            <a:ext cx="109589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dirty="0">
                <a:latin typeface="Lucida Calligraphy" panose="03010101010101010101" pitchFamily="66" charset="0"/>
              </a:rPr>
              <a:t>È il contenitore, l’involucro del prodotto. Ciò che permette lo spostamento nel tempo e nello spazio del consumo di un bene e che fornisce diverse informazioni al consumatore finale.</a:t>
            </a:r>
          </a:p>
          <a:p>
            <a:pPr marL="0" indent="0">
              <a:buNone/>
            </a:pPr>
            <a:r>
              <a:rPr lang="it-IT" sz="2400" dirty="0">
                <a:latin typeface="Lucida Calligraphy" panose="03010101010101010101" pitchFamily="66" charset="0"/>
              </a:rPr>
              <a:t>Gli imballaggi sono rifiuti urbani e non devono essere assolutamente pericolosi né per il consumatore né per l’ambiente.</a:t>
            </a:r>
          </a:p>
          <a:p>
            <a:pPr marL="0" indent="0">
              <a:buNone/>
            </a:pPr>
            <a:endParaRPr lang="it-IT" sz="2500" dirty="0">
              <a:latin typeface="Lucida Calligraphy" panose="03010101010101010101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5472" y="2933413"/>
            <a:ext cx="95457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it-IT" altLang="it-IT" sz="2500" dirty="0"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t-IT" altLang="it-IT" sz="2500" dirty="0">
                <a:latin typeface="Lucida Calligraphy" panose="03010101010101010101" pitchFamily="66" charset="0"/>
              </a:rPr>
              <a:t>Si caratterizzano perché: </a:t>
            </a:r>
          </a:p>
          <a:p>
            <a:r>
              <a:rPr lang="it-IT" altLang="it-IT" sz="24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Utilizzato in quasi tutti i prodotti di uso comune</a:t>
            </a:r>
          </a:p>
          <a:p>
            <a:r>
              <a:rPr lang="it-IT" altLang="it-IT" sz="24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Percepito anche in modo consapevole dal consumatore finale </a:t>
            </a:r>
          </a:p>
          <a:p>
            <a:r>
              <a:rPr lang="it-IT" altLang="it-IT" sz="24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Poter essere riutilizzati</a:t>
            </a:r>
          </a:p>
          <a:p>
            <a:pPr marL="0" indent="0">
              <a:buNone/>
            </a:pPr>
            <a:endParaRPr lang="it-IT" altLang="it-IT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t-IT" altLang="it-IT" sz="9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FONTE CONAI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it-IT" altLang="it-IT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it-IT" altLang="it-IT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endParaRPr lang="it-IT" altLang="it-IT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30" y="44234"/>
            <a:ext cx="1656423" cy="12883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35" y="3268284"/>
            <a:ext cx="2524991" cy="157012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7" y="4838413"/>
            <a:ext cx="30480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3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ENA" panose="02000000000000000000" pitchFamily="2" charset="0"/>
                <a:ea typeface="+mn-ea"/>
                <a:cs typeface="Times New Roman" panose="02020603050405020304" pitchFamily="18" charset="0"/>
              </a:rPr>
              <a:t>Cambiare? </a:t>
            </a:r>
            <a:r>
              <a:rPr lang="it-IT" sz="88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Times New Roman" panose="02020603050405020304" pitchFamily="18" charset="0"/>
              </a:rPr>
              <a:t>Si </a:t>
            </a:r>
            <a:r>
              <a:rPr lang="it-IT" sz="80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Times New Roman" panose="02020603050405020304" pitchFamily="18" charset="0"/>
              </a:rPr>
              <a:t>PUÒ!</a:t>
            </a:r>
            <a:endParaRPr lang="it-IT" sz="88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435">
            <a:off x="1505299" y="5447538"/>
            <a:ext cx="10162960" cy="4382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39" y="1991766"/>
            <a:ext cx="4698375" cy="31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927" y="0"/>
            <a:ext cx="10515600" cy="1325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it-IT" sz="3000" b="1" dirty="0">
                <a:solidFill>
                  <a:srgbClr val="289922"/>
                </a:solidFill>
                <a:latin typeface="Lucida Calligraphy" panose="03010101010101010101" pitchFamily="66" charset="0"/>
                <a:ea typeface="ＭＳ Ｐゴシック" pitchFamily="-108" charset="-128"/>
              </a:rPr>
              <a:t>Funzioni dell’imballaggio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5636" y="997961"/>
            <a:ext cx="1122218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Ogni volta  che acquistiamo un prodotto, acquistiamo anche un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imballaggio.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L’imballaggio permette: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t-IT" alt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il trasporto, la conservazione e la protezione della merce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un supporto informativo e comunicativo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alt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altLang="it-IT" sz="2000" i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Ma… contiene anche: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t-IT" altLang="it-IT" sz="2000" i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elementi per facilitare l’uso e migliorare le prestazioni del prodotto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it-IT" sz="2000" i="1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80000"/>
              </a:lnSpc>
            </a:pPr>
            <a:endParaRPr lang="it-IT" alt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355696"/>
              </p:ext>
            </p:extLst>
          </p:nvPr>
        </p:nvGraphicFramePr>
        <p:xfrm>
          <a:off x="415637" y="4550066"/>
          <a:ext cx="45720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Fotografia di Photo Editor" r:id="rId3" imgW="4285714" imgH="933580" progId="MSPhotoEd.3">
                  <p:embed/>
                </p:oleObj>
              </mc:Choice>
              <mc:Fallback>
                <p:oleObj name="Fotografia di Photo Editor" r:id="rId3" imgW="4285714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7" y="4550066"/>
                        <a:ext cx="45720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7" y="4634203"/>
            <a:ext cx="1399019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5541819" y="4550066"/>
            <a:ext cx="6096000" cy="16542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14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Design, materiale, uso dei colori rappresentano la reale interfaccia tra prodotto e consumatore: catturano l'attenzione, identificano il prodotto e lo differenziano.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it-IT" sz="14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14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L'imballaggio trasferisce informazioni importanti all’acquirente: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14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modalità di consumo, scadenza del prodotto, quantità ma anche informazioni sul materiale con cui l’imballaggio è stato prodotto</a:t>
            </a:r>
            <a:endParaRPr lang="it-IT" sz="14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43" y="1993323"/>
            <a:ext cx="2619375" cy="17430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40617" y="6162028"/>
            <a:ext cx="9143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  <a:ea typeface="ＭＳ Ｐゴシック" pitchFamily="-108" charset="-128"/>
                <a:cs typeface="ＭＳ Ｐゴシック" pitchFamily="-108" charset="-128"/>
              </a:rPr>
              <a:t>L'imballaggio conserva e protegge il prodotto nel tempo e nello spazio.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096555" y="6346694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it-IT" altLang="it-IT" sz="9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FONTE CONAI</a:t>
            </a:r>
          </a:p>
        </p:txBody>
      </p:sp>
    </p:spTree>
    <p:extLst>
      <p:ext uri="{BB962C8B-B14F-4D97-AF65-F5344CB8AC3E}">
        <p14:creationId xmlns:p14="http://schemas.microsoft.com/office/powerpoint/2010/main" val="38945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latin typeface="Lucida Calligraphy" panose="03010101010101010101" pitchFamily="66" charset="0"/>
              </a:rPr>
              <a:t>Packaging</a:t>
            </a:r>
            <a:r>
              <a:rPr lang="it-IT" b="1" dirty="0"/>
              <a:t>  </a:t>
            </a:r>
            <a:r>
              <a:rPr lang="it-IT" b="1" dirty="0">
                <a:latin typeface="Lucida Calligraphy" panose="03010101010101010101" pitchFamily="66" charset="0"/>
              </a:rPr>
              <a:t>eco-sostenibile</a:t>
            </a:r>
            <a:endParaRPr lang="it-IT" dirty="0">
              <a:latin typeface="Lucida Calligraphy" panose="03010101010101010101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5" y="1589810"/>
            <a:ext cx="2857500" cy="1905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1521187"/>
            <a:ext cx="2857500" cy="2143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74141"/>
            <a:ext cx="5486400" cy="254353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1336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solidFill>
                  <a:srgbClr val="333333"/>
                </a:solidFill>
                <a:latin typeface="Droid Sans"/>
              </a:rPr>
              <a:t>Imballaggi solubili in acqua, riscaldanti, adatti al congelamento: sono alcune idee 2015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915150" y="36643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solidFill>
                  <a:srgbClr val="333333"/>
                </a:solidFill>
                <a:latin typeface="Droid Sans"/>
              </a:rPr>
              <a:t>L’imballaggio deve essere pratico, economico e possibilmente sostenibile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61950" y="36046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solidFill>
                  <a:srgbClr val="333333"/>
                </a:solidFill>
                <a:latin typeface="Droid Sans"/>
              </a:rPr>
              <a:t>Il packaging alimentare è presente in quasi tutti gli alimenti che consumiamo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82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4346" y="66184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La conoscenza dei sei materiali -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acciaio, alluminio, carta, legno, plastica, vetro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 – utilizzati per la produzione di imballaggi, è fondamentale per avvicinare i bambini al mondo complesso, ma anche affascinante e divertente, del recupero e del riciclo, per un percorso interdisciplinare, che metta in relazione tutte le materie sino ad oggi studiate.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66679"/>
            <a:ext cx="9199418" cy="27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2Q_z8fX1u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3296516"/>
            <a:ext cx="4572000" cy="2571750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latin typeface="Lucida Calligraphy" panose="03010101010101010101" pitchFamily="66" charset="0"/>
              </a:rPr>
              <a:t>La regola delle «quattro erre»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73727" y="130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sz="2500" dirty="0">
                <a:latin typeface="Lucida Calligraphy" panose="03010101010101010101" pitchFamily="66" charset="0"/>
              </a:rPr>
            </a:br>
            <a:br>
              <a:rPr lang="it-IT" sz="2500" dirty="0">
                <a:latin typeface="Lucida Calligraphy" panose="03010101010101010101" pitchFamily="66" charset="0"/>
              </a:rPr>
            </a:br>
            <a:r>
              <a:rPr lang="it-IT" sz="2500" dirty="0">
                <a:latin typeface="Lucida Calligraphy" panose="03010101010101010101" pitchFamily="66" charset="0"/>
              </a:rPr>
              <a:t>R-</a:t>
            </a:r>
            <a:r>
              <a:rPr lang="it-IT" sz="2500" dirty="0" err="1">
                <a:latin typeface="Lucida Calligraphy" panose="03010101010101010101" pitchFamily="66" charset="0"/>
              </a:rPr>
              <a:t>iduzione</a:t>
            </a:r>
            <a:br>
              <a:rPr lang="it-IT" sz="2500" dirty="0">
                <a:latin typeface="Lucida Calligraphy" panose="03010101010101010101" pitchFamily="66" charset="0"/>
              </a:rPr>
            </a:br>
            <a:r>
              <a:rPr lang="it-IT" sz="2500" dirty="0">
                <a:latin typeface="Lucida Calligraphy" panose="03010101010101010101" pitchFamily="66" charset="0"/>
              </a:rPr>
              <a:t>  R-</a:t>
            </a:r>
            <a:r>
              <a:rPr lang="it-IT" sz="2500" dirty="0" err="1">
                <a:latin typeface="Lucida Calligraphy" panose="03010101010101010101" pitchFamily="66" charset="0"/>
              </a:rPr>
              <a:t>iutilizzo</a:t>
            </a:r>
            <a:r>
              <a:rPr lang="it-IT" sz="2500" dirty="0">
                <a:latin typeface="Lucida Calligraphy" panose="03010101010101010101" pitchFamily="66" charset="0"/>
              </a:rPr>
              <a:t> </a:t>
            </a:r>
            <a:br>
              <a:rPr lang="it-IT" sz="2500" dirty="0">
                <a:latin typeface="Lucida Calligraphy" panose="03010101010101010101" pitchFamily="66" charset="0"/>
              </a:rPr>
            </a:br>
            <a:r>
              <a:rPr lang="it-IT" sz="2500" dirty="0">
                <a:latin typeface="Lucida Calligraphy" panose="03010101010101010101" pitchFamily="66" charset="0"/>
              </a:rPr>
              <a:t>     R-</a:t>
            </a:r>
            <a:r>
              <a:rPr lang="it-IT" sz="2500" dirty="0" err="1">
                <a:latin typeface="Lucida Calligraphy" panose="03010101010101010101" pitchFamily="66" charset="0"/>
              </a:rPr>
              <a:t>ecupero</a:t>
            </a:r>
            <a:r>
              <a:rPr lang="it-IT" sz="2500" dirty="0">
                <a:latin typeface="Lucida Calligraphy" panose="03010101010101010101" pitchFamily="66" charset="0"/>
              </a:rPr>
              <a:t> </a:t>
            </a:r>
            <a:br>
              <a:rPr lang="it-IT" sz="2500" dirty="0">
                <a:latin typeface="Lucida Calligraphy" panose="03010101010101010101" pitchFamily="66" charset="0"/>
              </a:rPr>
            </a:br>
            <a:r>
              <a:rPr lang="it-IT" sz="2500" dirty="0">
                <a:latin typeface="Lucida Calligraphy" panose="03010101010101010101" pitchFamily="66" charset="0"/>
              </a:rPr>
              <a:t>        R-</a:t>
            </a:r>
            <a:r>
              <a:rPr lang="it-IT" sz="2500" dirty="0" err="1">
                <a:latin typeface="Lucida Calligraphy" panose="03010101010101010101" pitchFamily="66" charset="0"/>
              </a:rPr>
              <a:t>iciclo</a:t>
            </a:r>
            <a:r>
              <a:rPr lang="it-IT" sz="2500" dirty="0">
                <a:latin typeface="Lucida Calligraphy" panose="03010101010101010101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13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4" y="1990314"/>
            <a:ext cx="3902835" cy="27856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1" y="193098"/>
            <a:ext cx="5715000" cy="58674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17418" y="734291"/>
            <a:ext cx="387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Lucida Calligraphy" panose="03010101010101010101" pitchFamily="66" charset="0"/>
              </a:rPr>
              <a:t>Non fare come Pinocchio…. </a:t>
            </a:r>
          </a:p>
        </p:txBody>
      </p:sp>
    </p:spTree>
    <p:extLst>
      <p:ext uri="{BB962C8B-B14F-4D97-AF65-F5344CB8AC3E}">
        <p14:creationId xmlns:p14="http://schemas.microsoft.com/office/powerpoint/2010/main" val="126036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07673" y="2272145"/>
            <a:ext cx="8021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92D050"/>
                </a:solidFill>
                <a:latin typeface="Lucida Calligraphy" panose="03010101010101010101" pitchFamily="66" charset="0"/>
              </a:rPr>
              <a:t>Giochiamo insieme …….</a:t>
            </a:r>
          </a:p>
        </p:txBody>
      </p:sp>
    </p:spTree>
    <p:extLst>
      <p:ext uri="{BB962C8B-B14F-4D97-AF65-F5344CB8AC3E}">
        <p14:creationId xmlns:p14="http://schemas.microsoft.com/office/powerpoint/2010/main" val="1714301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14401" y="484909"/>
            <a:ext cx="1034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Lucida Calligraphy" panose="03010101010101010101" pitchFamily="66" charset="0"/>
              </a:rPr>
              <a:t>Ricostruiamo insieme la MAPPA CONCETTUALE DELL’IMBALLAGGIO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544762"/>
            <a:ext cx="5486400" cy="32025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05400" y="1886328"/>
            <a:ext cx="1967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Lucida Calligraphy" panose="03010101010101010101" pitchFamily="66" charset="0"/>
              </a:rPr>
              <a:t>CHE COSA SONO?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69727" y="4624216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000">
                <a:latin typeface="Lucida Calligraphy" panose="03010101010101010101" pitchFamily="66" charset="0"/>
              </a:defRPr>
            </a:lvl1pPr>
          </a:lstStyle>
          <a:p>
            <a:r>
              <a:rPr lang="it-IT" dirty="0"/>
              <a:t>SERVONO A?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41963" y="4747326"/>
            <a:ext cx="2299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000">
                <a:latin typeface="Lucida Calligraphy" panose="03010101010101010101" pitchFamily="66" charset="0"/>
              </a:defRPr>
            </a:lvl1pPr>
          </a:lstStyle>
          <a:p>
            <a:r>
              <a:rPr lang="it-IT" dirty="0"/>
              <a:t>SONO FATTI DI?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92727" y="1731819"/>
            <a:ext cx="17318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contenere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proteggere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vendere 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r>
              <a:rPr lang="it-IT" dirty="0">
                <a:latin typeface="Lucida Calligraphy" panose="03010101010101010101" pitchFamily="66" charset="0"/>
              </a:rPr>
              <a:t>trasportare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dare informazioni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446327" y="1424209"/>
            <a:ext cx="143981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acciaio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alluminio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carta 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r>
              <a:rPr lang="it-IT" dirty="0">
                <a:latin typeface="Lucida Calligraphy" panose="03010101010101010101" pitchFamily="66" charset="0"/>
              </a:rPr>
              <a:t>legno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plastica 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vetro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802582" y="5778793"/>
            <a:ext cx="570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Contenitori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50473" y="5778793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Involucri </a:t>
            </a:r>
          </a:p>
        </p:txBody>
      </p:sp>
    </p:spTree>
    <p:extLst>
      <p:ext uri="{BB962C8B-B14F-4D97-AF65-F5344CB8AC3E}">
        <p14:creationId xmlns:p14="http://schemas.microsoft.com/office/powerpoint/2010/main" val="236670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000" dirty="0">
                <a:latin typeface="Lucida Calligraphy" panose="03010101010101010101" pitchFamily="66" charset="0"/>
              </a:rPr>
              <a:t>Come riutilizzeresti degli imballaggi per fare ordine sulla tua scrivania ed in generale per un riutilizzo in casa?</a:t>
            </a:r>
          </a:p>
        </p:txBody>
      </p:sp>
      <p:pic>
        <p:nvPicPr>
          <p:cNvPr id="18434" name="Picture 2" descr="Risultati immagini per OGGETTI DA SCRIVANIA RICICL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1" y="1832119"/>
            <a:ext cx="3508375" cy="35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48" y="1816245"/>
            <a:ext cx="3109480" cy="35242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85" y="1832119"/>
            <a:ext cx="3146798" cy="35083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29345" y="5832764"/>
            <a:ext cx="728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Cosa ti viene ancora in mente ??? Lavora di fantasia ….</a:t>
            </a:r>
          </a:p>
        </p:txBody>
      </p:sp>
    </p:spTree>
    <p:extLst>
      <p:ext uri="{BB962C8B-B14F-4D97-AF65-F5344CB8AC3E}">
        <p14:creationId xmlns:p14="http://schemas.microsoft.com/office/powerpoint/2010/main" val="1894385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latin typeface="Lucida Calligraphy" panose="03010101010101010101" pitchFamily="66" charset="0"/>
              </a:rPr>
              <a:t>Aggiungi altri prodotti di uso comune ed indica quelli che si possono vendere senza l’imballaggio.</a:t>
            </a:r>
          </a:p>
        </p:txBody>
      </p:sp>
      <p:pic>
        <p:nvPicPr>
          <p:cNvPr id="3074" name="Picture 2" descr="Risultati immagini per frut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490" y="1825625"/>
            <a:ext cx="2143040" cy="14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91" y="4031673"/>
            <a:ext cx="2256525" cy="18322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989643"/>
            <a:ext cx="2628900" cy="1743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35112"/>
            <a:ext cx="2257425" cy="2028825"/>
          </a:xfrm>
          <a:prstGeom prst="rect">
            <a:avLst/>
          </a:prstGeom>
        </p:spPr>
      </p:pic>
      <p:pic>
        <p:nvPicPr>
          <p:cNvPr id="3080" name="Picture 8" descr="Risultati immagini per puntini sospensiv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80" y="2276908"/>
            <a:ext cx="2152650" cy="39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5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latin typeface="Lucida Calligraphy" panose="03010101010101010101" pitchFamily="66" charset="0"/>
              </a:rPr>
              <a:t>Che c’è una relazione tra ambiente e salute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latin typeface="Lucida Calligraphy" panose="03010101010101010101" pitchFamily="66" charset="0"/>
              </a:rPr>
              <a:t>Che ci sono delle «sostanze pericolose e cattive», chiamate INTERFERENTI ENDOCRINI, in molti prodotti destinati al consumo che possono far male alla salute degli esseri viventi e al nostro pianeta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latin typeface="Lucida Calligraphy" panose="03010101010101010101" pitchFamily="66" charset="0"/>
              </a:rPr>
              <a:t>Che bastano pochi gesti intelligenti e responsabili per ridurre l’esposizione agli I.E.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latin typeface="Lucida Calligraphy" panose="03010101010101010101" pitchFamily="66" charset="0"/>
              </a:rPr>
              <a:t>Che gli imballaggi o pa</a:t>
            </a:r>
            <a:r>
              <a:rPr lang="it-IT" sz="2000" i="1" dirty="0">
                <a:latin typeface="Lucida Calligraphy" panose="03010101010101010101" pitchFamily="66" charset="0"/>
              </a:rPr>
              <a:t>ckaging sono dei contenitore /involucri del prodotto che possono essere  ridotto, riutilizzato, recuperato e riciclato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i="1" dirty="0">
                <a:latin typeface="Lucida Calligraphy" panose="03010101010101010101" pitchFamily="66" charset="0"/>
              </a:rPr>
              <a:t>Che </a:t>
            </a:r>
            <a:r>
              <a:rPr lang="it-IT" sz="2000" dirty="0">
                <a:latin typeface="Lucida Calligraphy" panose="03010101010101010101" pitchFamily="66" charset="0"/>
              </a:rPr>
              <a:t>o</a:t>
            </a:r>
            <a:r>
              <a:rPr lang="it-IT" altLang="it-IT" sz="2000" dirty="0">
                <a:latin typeface="Lucida Calligraphy" panose="03010101010101010101" pitchFamily="66" charset="0"/>
              </a:rPr>
              <a:t>gni volta  che acquistiamo un prodotto, acquistiamo anche un imballaggio e che ha delle caratteristiche ben precise</a:t>
            </a:r>
            <a:endParaRPr lang="it-IT" sz="2000" dirty="0">
              <a:latin typeface="Lucida Calligraphy" panose="030101010101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i="1" dirty="0">
                <a:latin typeface="Lucida Calligraphy" panose="03010101010101010101" pitchFamily="66" charset="0"/>
              </a:rPr>
              <a:t>Che ogni imballaggio ha il suo apposito contenitore dove essere conferito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i="1" dirty="0">
                <a:latin typeface="Lucida Calligraphy" panose="03010101010101010101" pitchFamily="66" charset="0"/>
              </a:rPr>
              <a:t>Che </a:t>
            </a:r>
            <a:r>
              <a:rPr lang="it-IT" sz="2000" b="1" i="1" dirty="0">
                <a:latin typeface="Lucida Calligraphy" panose="03010101010101010101" pitchFamily="66" charset="0"/>
              </a:rPr>
              <a:t>cambiare non solo si può ma… si deve</a:t>
            </a:r>
            <a:endParaRPr lang="it-IT" sz="2000" b="1" dirty="0">
              <a:latin typeface="Lucida Calligraphy" panose="03010101010101010101" pitchFamily="66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CHE COSA ABBIAMO IMPARATO OGGI</a:t>
            </a:r>
            <a:br>
              <a:rPr lang="it-IT" sz="3600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</a:br>
            <a:endParaRPr lang="it-IT" sz="3600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96768" y="463296"/>
            <a:ext cx="8831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latin typeface="Lucida Calligraphy" panose="03010101010101010101" pitchFamily="66" charset="77"/>
                <a:cs typeface="Times New Roman" panose="02020603050405020304" pitchFamily="18" charset="0"/>
              </a:rPr>
              <a:t>Tutelare e Salvaguardare l’Ambiente per garantirsi il benessere OGGI &amp; DOMANI…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0A14CF-AE0A-1440-BD47-1AFAAD7D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68" y="4128908"/>
            <a:ext cx="6117464" cy="21678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97EEA0-C181-1F48-B707-BE947048FD4A}"/>
              </a:ext>
            </a:extLst>
          </p:cNvPr>
          <p:cNvSpPr txBox="1"/>
          <p:nvPr/>
        </p:nvSpPr>
        <p:spPr>
          <a:xfrm>
            <a:off x="4157472" y="2828544"/>
            <a:ext cx="526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Lucida Calligraphy" panose="03010101010101010101" pitchFamily="66" charset="77"/>
              </a:rPr>
              <a:t>GIRO …GIRO …</a:t>
            </a:r>
          </a:p>
          <a:p>
            <a:r>
              <a:rPr lang="it-IT" sz="2800" dirty="0">
                <a:latin typeface="Lucida Calligraphy" panose="03010101010101010101" pitchFamily="66" charset="77"/>
              </a:rPr>
              <a:t>…TONDO….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02A1D30-4F1E-4B49-865A-818C358B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72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2291557"/>
            <a:ext cx="4591050" cy="2705100"/>
          </a:xfrm>
        </p:spPr>
      </p:pic>
      <p:sp>
        <p:nvSpPr>
          <p:cNvPr id="4" name="Rettangolo 3"/>
          <p:cNvSpPr/>
          <p:nvPr/>
        </p:nvSpPr>
        <p:spPr>
          <a:xfrm>
            <a:off x="1054100" y="411957"/>
            <a:ext cx="10248900" cy="134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 LIBERAMENTE NEL RISPETT O DELL’AMBIENTE!</a:t>
            </a:r>
            <a:endParaRPr lang="it-IT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16205" y="5530057"/>
            <a:ext cx="901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La soluzione c’è e ORA SAPPIAMO qual è!</a:t>
            </a:r>
          </a:p>
        </p:txBody>
      </p:sp>
    </p:spTree>
    <p:extLst>
      <p:ext uri="{BB962C8B-B14F-4D97-AF65-F5344CB8AC3E}">
        <p14:creationId xmlns:p14="http://schemas.microsoft.com/office/powerpoint/2010/main" val="824920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7556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«Sii sempre il cambiamento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che vuoi vedere nel mondo…!»</a:t>
            </a:r>
          </a:p>
          <a:p>
            <a:pPr marL="0" indent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03" y="3099210"/>
            <a:ext cx="3554125" cy="23651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C9CAC66-D8EC-E64D-AC2D-23190A17D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8" y="6019954"/>
            <a:ext cx="6658623" cy="83804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C2509B9-B187-9A4A-8097-A61557CCCD02}"/>
              </a:ext>
            </a:extLst>
          </p:cNvPr>
          <p:cNvSpPr/>
          <p:nvPr/>
        </p:nvSpPr>
        <p:spPr>
          <a:xfrm>
            <a:off x="4943705" y="3988956"/>
            <a:ext cx="6979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…Non abbiamo ereditato la nostra terra dai nostri genitori, l’abbiamo preso in prestito dai nostri figli”…</a:t>
            </a:r>
          </a:p>
        </p:txBody>
      </p:sp>
    </p:spTree>
    <p:extLst>
      <p:ext uri="{BB962C8B-B14F-4D97-AF65-F5344CB8AC3E}">
        <p14:creationId xmlns:p14="http://schemas.microsoft.com/office/powerpoint/2010/main" val="344963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L’effetto che l’uomo produce sul pianeta legato ai processi di produzione e di consumo alimentare…</a:t>
            </a:r>
          </a:p>
          <a:p>
            <a:pPr marL="0" indent="0">
              <a:buNone/>
            </a:pPr>
            <a:endParaRPr lang="it-IT" dirty="0">
              <a:latin typeface="Lucida Calligraphy" panose="03010101010101010101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0053" y="566241"/>
            <a:ext cx="1203727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Ma cos’è l’IMPATTO AMBIENTALE?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49947" y="5658715"/>
            <a:ext cx="9903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Sfruttamento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della terra per attività agricole e di allevamento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Consumo di acqua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Emissioni di gas serra derivanti da questa attività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27" y="3090511"/>
            <a:ext cx="3295113" cy="23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8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1242">
            <a:off x="522268" y="1390085"/>
            <a:ext cx="5067593" cy="3375671"/>
          </a:xfrm>
        </p:spPr>
      </p:pic>
      <p:sp>
        <p:nvSpPr>
          <p:cNvPr id="7" name="CasellaDiTesto 6"/>
          <p:cNvSpPr txBox="1"/>
          <p:nvPr/>
        </p:nvSpPr>
        <p:spPr>
          <a:xfrm>
            <a:off x="6095593" y="1437604"/>
            <a:ext cx="4486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L’impronta è il segno, ossia </a:t>
            </a:r>
            <a:r>
              <a:rPr lang="it-IT" sz="3600" b="1" u="sng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l’’Impatto, 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che ciascuno di noi lascia sull’’Ambiente…</a:t>
            </a: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2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Far comprendere al bambino che nel  «nostro meraviglioso pianeta»  ci sono sostanze chimiche «pericolose e cattive» che possono mettere a rischio il benessere dell’ambiente e la nostra salute.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Far capire al bambino che, attraverso le loro scelte quotidiane e i piccoli gesti, è possibile migliorare l’ambiente in cui si vive ed essere ancora più «felici e contenti»!</a:t>
            </a:r>
          </a:p>
          <a:p>
            <a:pPr marL="0" indent="0">
              <a:buNone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endParaRPr lang="it-IT" sz="2000" dirty="0">
              <a:solidFill>
                <a:schemeClr val="accent6">
                  <a:lumMod val="50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Obiettivi: </a:t>
            </a:r>
          </a:p>
        </p:txBody>
      </p:sp>
    </p:spTree>
    <p:extLst>
      <p:ext uri="{BB962C8B-B14F-4D97-AF65-F5344CB8AC3E}">
        <p14:creationId xmlns:p14="http://schemas.microsoft.com/office/powerpoint/2010/main" val="191847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056" y="27688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Di cosa parleremo oggi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3056" y="2223494"/>
            <a:ext cx="110318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Lucida Calligraphy" panose="03010101010101010101" pitchFamily="66" charset="0"/>
              </a:rPr>
              <a:t>Interferenti endocrini (IE)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Che cosa sono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Perché ci preoccupano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Dove si trovano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r>
              <a:rPr lang="it-IT" b="1" dirty="0">
                <a:latin typeface="Lucida Calligraphy" panose="03010101010101010101" pitchFamily="66" charset="0"/>
              </a:rPr>
              <a:t>Comportamenti responsabili ed intelligenti e stili di vita consapevoli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Conosci, riduci e PREVIENI gli IE:</a:t>
            </a:r>
          </a:p>
          <a:p>
            <a:r>
              <a:rPr lang="it-IT" dirty="0">
                <a:latin typeface="Lucida Calligraphy" panose="03010101010101010101" pitchFamily="66" charset="0"/>
              </a:rPr>
              <a:t>Un Decalogo per il cittadino…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r>
              <a:rPr lang="it-IT" b="1" dirty="0">
                <a:latin typeface="Lucida Calligraphy" panose="03010101010101010101" pitchFamily="66" charset="0"/>
              </a:rPr>
              <a:t>Imballaggi 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Packaging sostenibile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Lucida Calligraphy" panose="03010101010101010101" pitchFamily="66" charset="0"/>
              </a:rPr>
              <a:t>Modalità per un corretto conferimento</a:t>
            </a: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  <a:p>
            <a:endParaRPr lang="it-IT" dirty="0">
              <a:latin typeface="Lucida Calligraphy" panose="03010101010101010101" pitchFamily="66" charset="0"/>
            </a:endParaRPr>
          </a:p>
        </p:txBody>
      </p:sp>
      <p:sp>
        <p:nvSpPr>
          <p:cNvPr id="5" name="Parentesi graffa chiusa 4"/>
          <p:cNvSpPr/>
          <p:nvPr/>
        </p:nvSpPr>
        <p:spPr>
          <a:xfrm>
            <a:off x="5532019" y="2743997"/>
            <a:ext cx="463639" cy="901521"/>
          </a:xfrm>
          <a:prstGeom prst="rightBrace">
            <a:avLst/>
          </a:prstGeom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99196" y="3010091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IE e Salute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96" y="5051441"/>
            <a:ext cx="1658082" cy="143861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9660255" y="2999187"/>
            <a:ext cx="22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IE e Ambiente</a:t>
            </a:r>
          </a:p>
          <a:p>
            <a:endParaRPr lang="it-IT" dirty="0"/>
          </a:p>
        </p:txBody>
      </p:sp>
      <p:sp>
        <p:nvSpPr>
          <p:cNvPr id="25" name="Freccia bidirezionale orizzontale 24"/>
          <p:cNvSpPr/>
          <p:nvPr/>
        </p:nvSpPr>
        <p:spPr>
          <a:xfrm>
            <a:off x="8300861" y="3056204"/>
            <a:ext cx="772733" cy="16099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3" y="2570086"/>
            <a:ext cx="1245170" cy="1294227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536950" y="1197837"/>
            <a:ext cx="11324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Lucida Calligraphy" panose="03010101010101010101" pitchFamily="66" charset="0"/>
              </a:rPr>
              <a:t>Ma chi sono questi silenziosi nuovi compagni di viaggio che, volenti o nolenti, ci fanno "compagnia" ogni giorno della nostra vita? </a:t>
            </a:r>
          </a:p>
          <a:p>
            <a:pPr algn="ctr"/>
            <a:endParaRPr lang="it-IT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8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 bwMode="auto">
          <a:xfrm>
            <a:off x="2286000" y="0"/>
            <a:ext cx="7467600" cy="838200"/>
          </a:xfrm>
        </p:spPr>
        <p:txBody>
          <a:bodyPr/>
          <a:lstStyle/>
          <a:p>
            <a:pPr algn="ctr" eaLnBrk="1" hangingPunct="1"/>
            <a:r>
              <a:rPr lang="it-IT" altLang="it-IT" cap="none" dirty="0">
                <a:latin typeface="Lucida Calligraphy" panose="03010101010101010101" pitchFamily="66" charset="0"/>
              </a:rPr>
              <a:t>COSA SONO GLI IE?</a:t>
            </a:r>
          </a:p>
        </p:txBody>
      </p:sp>
      <p:sp>
        <p:nvSpPr>
          <p:cNvPr id="7" name="Segnaposto testo verticale 6"/>
          <p:cNvSpPr>
            <a:spLocks noGrp="1"/>
          </p:cNvSpPr>
          <p:nvPr>
            <p:ph type="body" orient="vert" idx="1"/>
          </p:nvPr>
        </p:nvSpPr>
        <p:spPr>
          <a:xfrm rot="16200000">
            <a:off x="3619499" y="-2250583"/>
            <a:ext cx="4800600" cy="113591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altLang="it-IT" dirty="0">
                <a:latin typeface="Lucida Calligraphy" panose="03010101010101010101" pitchFamily="66" charset="0"/>
              </a:rPr>
              <a:t>Sostanze chimiche che alterano il sistema endocrino</a:t>
            </a:r>
          </a:p>
          <a:p>
            <a:pPr marL="0" indent="0">
              <a:buNone/>
            </a:pPr>
            <a:r>
              <a:rPr lang="it-IT" altLang="it-IT" dirty="0">
                <a:latin typeface="Lucida Calligraphy" panose="03010101010101010101" pitchFamily="66" charset="0"/>
              </a:rPr>
              <a:t>(ormonale) di tutti gli organismi viventi</a:t>
            </a:r>
          </a:p>
          <a:p>
            <a:pPr marL="0" indent="0" eaLnBrk="1" hangingPunct="1">
              <a:buNone/>
            </a:pPr>
            <a:endParaRPr lang="it-IT" alt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40216" y="1390504"/>
            <a:ext cx="11359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altLang="it-IT" sz="2800" dirty="0"/>
          </a:p>
          <a:p>
            <a:endParaRPr lang="it-IT" altLang="it-IT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altLang="it-IT" sz="2800" dirty="0">
                <a:latin typeface="Lucida Calligraphy" panose="03010101010101010101" pitchFamily="66" charset="0"/>
              </a:rPr>
              <a:t>«Accendono» o «spengono» o «modificano» i normali segnali inviati dagli ormoni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06" y="4051772"/>
            <a:ext cx="2196143" cy="262291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4051772"/>
            <a:ext cx="6710289" cy="2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6525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19" y="691374"/>
            <a:ext cx="4856838" cy="36696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82" y="4657337"/>
            <a:ext cx="10162960" cy="43821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28800" y="5503330"/>
            <a:ext cx="9945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>
                <a:solidFill>
                  <a:srgbClr val="222222"/>
                </a:solidFill>
                <a:latin typeface="Lucida Calligraphy" panose="03010101010101010101" pitchFamily="66" charset="0"/>
              </a:rPr>
              <a:t>…è un messaggero chimico che trasmette segnali da una cellula ad un'altra cellula.</a:t>
            </a:r>
            <a:endParaRPr lang="it-IT" sz="3000" dirty="0">
              <a:latin typeface="Lucida Calligraphy" panose="03010101010101010101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39537" y="1546368"/>
            <a:ext cx="44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Lucida Calligraphy" panose="03010101010101010101" pitchFamily="66" charset="0"/>
              </a:rPr>
              <a:t>AMICO ORMONE…</a:t>
            </a:r>
          </a:p>
        </p:txBody>
      </p:sp>
    </p:spTree>
    <p:extLst>
      <p:ext uri="{BB962C8B-B14F-4D97-AF65-F5344CB8AC3E}">
        <p14:creationId xmlns:p14="http://schemas.microsoft.com/office/powerpoint/2010/main" val="3370401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1187</Words>
  <Application>Microsoft Macintosh PowerPoint</Application>
  <PresentationFormat>Widescreen</PresentationFormat>
  <Paragraphs>192</Paragraphs>
  <Slides>31</Slides>
  <Notes>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9" baseType="lpstr">
      <vt:lpstr>ＭＳ Ｐゴシック</vt:lpstr>
      <vt:lpstr>ヒラギノ角ゴ Pro W3</vt:lpstr>
      <vt:lpstr>AR CENA</vt:lpstr>
      <vt:lpstr>Arial</vt:lpstr>
      <vt:lpstr>Ayuthaya</vt:lpstr>
      <vt:lpstr>Baskerville Old Face</vt:lpstr>
      <vt:lpstr>Calibri</vt:lpstr>
      <vt:lpstr>Calibri Light</vt:lpstr>
      <vt:lpstr>Comic Sans MS</vt:lpstr>
      <vt:lpstr>Droid Sans</vt:lpstr>
      <vt:lpstr>Helvetica</vt:lpstr>
      <vt:lpstr>Leelawadee</vt:lpstr>
      <vt:lpstr>Lucida Bright</vt:lpstr>
      <vt:lpstr>Lucida Calligraphy</vt:lpstr>
      <vt:lpstr>Times New Roman</vt:lpstr>
      <vt:lpstr>Wingdings</vt:lpstr>
      <vt:lpstr>Tema di Office</vt:lpstr>
      <vt:lpstr>Fotografia di Photo Editor</vt:lpstr>
      <vt:lpstr>Presentazione standard di PowerPoint</vt:lpstr>
      <vt:lpstr>Cambiare? Si PUÒ!</vt:lpstr>
      <vt:lpstr>Presentazione standard di PowerPoint</vt:lpstr>
      <vt:lpstr>Presentazione standard di PowerPoint</vt:lpstr>
      <vt:lpstr>Presentazione standard di PowerPoint</vt:lpstr>
      <vt:lpstr>Obiettivi: </vt:lpstr>
      <vt:lpstr>Di cosa parleremo oggi</vt:lpstr>
      <vt:lpstr>COSA SONO GLI IE?</vt:lpstr>
      <vt:lpstr>Presentazione standard di PowerPoint</vt:lpstr>
      <vt:lpstr>Presentazione standard di PowerPoint</vt:lpstr>
      <vt:lpstr>QUALI SOSTANZE SONO?</vt:lpstr>
      <vt:lpstr>PERCHÉ CI PREOCCUPANO?</vt:lpstr>
      <vt:lpstr>Anche la salvaguardia dell’ambiente ha un ruolo fondamentale per la tutela della salute umana</vt:lpstr>
      <vt:lpstr>Presentazione standard di PowerPoint</vt:lpstr>
      <vt:lpstr>PFOS E PFOA PERFLUROTTANO SULFONATO E ACIDO PERFLUROOTTANOICO SALE AMMONICO</vt:lpstr>
      <vt:lpstr>Presentazione standard di PowerPoint</vt:lpstr>
      <vt:lpstr>Presentazione standard di PowerPoint</vt:lpstr>
      <vt:lpstr>Presentazione standard di PowerPoint</vt:lpstr>
      <vt:lpstr>Cosa sono gli imballaggi? </vt:lpstr>
      <vt:lpstr>Funzioni dell’imballaggio</vt:lpstr>
      <vt:lpstr>Packaging  eco-sostenibile</vt:lpstr>
      <vt:lpstr>Presentazione standard di PowerPoint</vt:lpstr>
      <vt:lpstr>La regola delle «quattro erre»</vt:lpstr>
      <vt:lpstr>Presentazione standard di PowerPoint</vt:lpstr>
      <vt:lpstr>Presentazione standard di PowerPoint</vt:lpstr>
      <vt:lpstr>Presentazione standard di PowerPoint</vt:lpstr>
      <vt:lpstr>Come riutilizzeresti degli imballaggi per fare ordine sulla tua scrivania ed in generale per un riutilizzo in casa?</vt:lpstr>
      <vt:lpstr>Aggiungi altri prodotti di uso comune ed indica quelli che si possono vendere senza l’imballaggio.</vt:lpstr>
      <vt:lpstr>CHE COSA ABBIAMO IMPARATO OGGI 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Zanichelli</dc:creator>
  <cp:lastModifiedBy>Microsoft Office User</cp:lastModifiedBy>
  <cp:revision>91</cp:revision>
  <dcterms:created xsi:type="dcterms:W3CDTF">2017-04-27T08:33:50Z</dcterms:created>
  <dcterms:modified xsi:type="dcterms:W3CDTF">2019-02-14T13:36:24Z</dcterms:modified>
</cp:coreProperties>
</file>