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2"/>
  </p:notesMasterIdLst>
  <p:sldIdLst>
    <p:sldId id="285" r:id="rId2"/>
    <p:sldId id="284" r:id="rId3"/>
    <p:sldId id="313" r:id="rId4"/>
    <p:sldId id="314" r:id="rId5"/>
    <p:sldId id="315" r:id="rId6"/>
    <p:sldId id="316" r:id="rId7"/>
    <p:sldId id="317" r:id="rId8"/>
    <p:sldId id="320" r:id="rId9"/>
    <p:sldId id="321" r:id="rId10"/>
    <p:sldId id="340" r:id="rId11"/>
    <p:sldId id="319" r:id="rId12"/>
    <p:sldId id="318" r:id="rId13"/>
    <p:sldId id="323" r:id="rId14"/>
    <p:sldId id="322" r:id="rId15"/>
    <p:sldId id="325" r:id="rId16"/>
    <p:sldId id="326" r:id="rId17"/>
    <p:sldId id="327" r:id="rId18"/>
    <p:sldId id="328" r:id="rId19"/>
    <p:sldId id="329" r:id="rId20"/>
    <p:sldId id="341" r:id="rId21"/>
    <p:sldId id="342" r:id="rId22"/>
    <p:sldId id="345" r:id="rId23"/>
    <p:sldId id="343" r:id="rId24"/>
    <p:sldId id="344" r:id="rId25"/>
    <p:sldId id="331" r:id="rId26"/>
    <p:sldId id="332" r:id="rId27"/>
    <p:sldId id="333" r:id="rId28"/>
    <p:sldId id="330" r:id="rId29"/>
    <p:sldId id="334" r:id="rId30"/>
    <p:sldId id="312" r:id="rId3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77777"/>
    <a:srgbClr val="990000"/>
    <a:srgbClr val="DAA3F9"/>
    <a:srgbClr val="996600"/>
    <a:srgbClr val="292929"/>
    <a:srgbClr val="663300"/>
    <a:srgbClr val="99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 showGuides="1">
      <p:cViewPr>
        <p:scale>
          <a:sx n="64" d="100"/>
          <a:sy n="64" d="100"/>
        </p:scale>
        <p:origin x="-1136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3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2B3D7C-0517-4C9A-90E7-EFE9D7EBDA9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EC2-CF19-49CC-B248-64B9644B52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BF1E-C70F-48AF-BDA3-39C023971DF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A516-E19A-43A9-86AF-97940C00FD2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19D2-61F4-4C31-9907-64DF896D4BC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339A-A0F7-456A-B0EE-F459C429543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6267-F126-4B98-82D5-2552D47E902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4184-4588-4AE2-89E2-67787DFD9FB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8A28-6823-429D-9E6E-EE1D56F0C28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62C0-34D4-4E4C-B698-1BDFF7DBED9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298-00F2-48B3-9FDD-3424907ED4B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E485-D019-41E6-B05E-BAA54F1C7F1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B19C-1DB7-42B6-ABEC-21464B5EDBB8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7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image" Target="../media/image87.jpeg"/><Relationship Id="rId6" Type="http://schemas.openxmlformats.org/officeDocument/2006/relationships/image" Target="../media/image88.jpeg"/><Relationship Id="rId7" Type="http://schemas.openxmlformats.org/officeDocument/2006/relationships/image" Target="../media/image89.jpeg"/><Relationship Id="rId8" Type="http://schemas.openxmlformats.org/officeDocument/2006/relationships/image" Target="../media/image90.jpeg"/><Relationship Id="rId9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Relationship Id="rId3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jpeg"/><Relationship Id="rId5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4" Type="http://schemas.openxmlformats.org/officeDocument/2006/relationships/image" Target="../media/image101.png"/><Relationship Id="rId5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160240" cy="2160240"/>
            <a:chOff x="323528" y="794010"/>
            <a:chExt cx="4759147" cy="5299286"/>
          </a:xfrm>
        </p:grpSpPr>
        <p:pic>
          <p:nvPicPr>
            <p:cNvPr id="28674" name="Picture 2" descr="https://scontent-cdg2-1.xx.fbcdn.net/hphotos-xft1/v/t1.0-9/11885397_10206272828332234_2782230337474399145_n.jpg?oh=f1f9381ca00729396bba3a9514065e58&amp;oe=563D4BED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94010"/>
              <a:ext cx="4759147" cy="5269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Rettangolo 2"/>
            <p:cNvSpPr/>
            <p:nvPr/>
          </p:nvSpPr>
          <p:spPr>
            <a:xfrm>
              <a:off x="323528" y="5517232"/>
              <a:ext cx="4752528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799692" y="2682786"/>
            <a:ext cx="550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rPr>
              <a:t>Il Mondo a Tavola</a:t>
            </a:r>
            <a:endParaRPr lang="it-IT" sz="5400" dirty="0">
              <a:solidFill>
                <a:srgbClr val="C00000"/>
              </a:solidFill>
              <a:latin typeface="Lucida Handwriting" pitchFamily="66" charset="0"/>
              <a:cs typeface="Arabic Typesetting" pitchFamily="66" charset="-7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5733256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Obiettivi: </a:t>
            </a:r>
          </a:p>
          <a:p>
            <a:pPr algn="just"/>
            <a:r>
              <a:rPr lang="it-IT" sz="1400" dirty="0" smtClean="0"/>
              <a:t>Conoscere la cucina del proprio territorio e del mondo. Riscoprire i sapori, le tradizioni, le ricette tipiche. Stimolare la curiosità ed allargare gli orizzonti del personale gusto. Trovare i punti di contatto tra le altre culture e la dieta mediterranea.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62C0-34D4-4E4C-B698-1BDFF7DBED9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5538" name="Picture 2" descr="http://img.tgcom24.mediaset.it/binary/istockphoto/15.$plit/C_4_articolo_2049031_upiImage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7" y="1442070"/>
            <a:ext cx="4619625" cy="306705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475656" y="46796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Nightclub BTN Cn" pitchFamily="34" charset="0"/>
              </a:rPr>
              <a:t>Compito per </a:t>
            </a:r>
            <a:r>
              <a:rPr lang="it-IT" dirty="0" err="1" smtClean="0">
                <a:latin typeface="Nightclub BTN Cn" pitchFamily="34" charset="0"/>
              </a:rPr>
              <a:t>casa…</a:t>
            </a:r>
            <a:endParaRPr lang="it-IT" dirty="0">
              <a:latin typeface="Nightclub BTN Cn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564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Chiedi ai tuoi nonni (ma vanno bene anche zii, genitori ecc. ecc.) una ricetta antica della tua regione, scrivila e riportala a scuola per condividerla con i compagni.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539750" y="4437112"/>
            <a:ext cx="8064500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i="1" dirty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“Sono tutti i nostri sensi ad essere invitati a pranzo”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496" y="35907"/>
            <a:ext cx="5832648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 proposito di </a:t>
            </a:r>
            <a:r>
              <a:rPr lang="it-IT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Gusto…</a:t>
            </a:r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 sai che:</a:t>
            </a:r>
          </a:p>
        </p:txBody>
      </p:sp>
      <p:pic>
        <p:nvPicPr>
          <p:cNvPr id="21508" name="Picture 4" descr="http://www.vitadamamma.com/wp-content/uploads/2010/11/vb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3103107" cy="266471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4015"/>
            <a:ext cx="2952328" cy="302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o 4"/>
          <p:cNvGrpSpPr/>
          <p:nvPr/>
        </p:nvGrpSpPr>
        <p:grpSpPr>
          <a:xfrm>
            <a:off x="395536" y="1916832"/>
            <a:ext cx="5184576" cy="4339911"/>
            <a:chOff x="1691680" y="908720"/>
            <a:chExt cx="5184576" cy="4339911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980728"/>
              <a:ext cx="5184576" cy="426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http://www.psycholabgroup.com/images/cella-gustativ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908720"/>
              <a:ext cx="3096344" cy="3096344"/>
            </a:xfrm>
            <a:prstGeom prst="rect">
              <a:avLst/>
            </a:prstGeom>
            <a:noFill/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336271" cy="175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encrypted-tbn0.gstatic.com/images?q=tbn:ANd9GcRlffl0-kXmysjpJtz11d1Yu5h4N_4tkDxYU_R8FFiTg5RAPp-rm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133294"/>
            <a:ext cx="2016224" cy="134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comefaccioper.net/wp-content/uploads/2011/09/fare-patatine-chip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982316" cy="11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arentesi graffa aperta 9"/>
          <p:cNvSpPr/>
          <p:nvPr/>
        </p:nvSpPr>
        <p:spPr>
          <a:xfrm flipH="1">
            <a:off x="8172400" y="3645024"/>
            <a:ext cx="395536" cy="2808312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/>
          <p:cNvSpPr/>
          <p:nvPr/>
        </p:nvSpPr>
        <p:spPr>
          <a:xfrm>
            <a:off x="755576" y="188640"/>
            <a:ext cx="216024" cy="1872208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44016" y="908720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vista</a:t>
            </a:r>
            <a:endParaRPr lang="it-IT" sz="16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532440" y="4869160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tatto</a:t>
            </a:r>
            <a:endParaRPr lang="it-IT" sz="16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20072" y="26064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/>
              <a:t>olfatto</a:t>
            </a:r>
            <a:endParaRPr lang="it-IT" sz="16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60261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gusto</a:t>
            </a:r>
            <a:endParaRPr lang="it-IT" sz="1600" i="1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90" y="1052736"/>
            <a:ext cx="7622819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03548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Associa i seguenti cibi con il loro gusto prevalente:</a:t>
            </a:r>
            <a:endParaRPr lang="it-IT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564904"/>
            <a:ext cx="763284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amaro            salato            dolce             umami            acido </a:t>
            </a:r>
            <a:endParaRPr lang="it-IT" sz="2000" dirty="0"/>
          </a:p>
        </p:txBody>
      </p:sp>
      <p:pic>
        <p:nvPicPr>
          <p:cNvPr id="2052" name="Picture 4" descr="http://bikinibody.it/wp-content/uploads/2015/12/90-lindt-bikinibody-valeria-stel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925985" cy="1925986"/>
          </a:xfrm>
          <a:prstGeom prst="rect">
            <a:avLst/>
          </a:prstGeom>
          <a:noFill/>
        </p:spPr>
      </p:pic>
      <p:pic>
        <p:nvPicPr>
          <p:cNvPr id="2054" name="Picture 6" descr="http://ricette.pianetadonna.it/pictures/20101112/saperlo_come-condire-le-acciughe-sotto-s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2110388" cy="1371752"/>
          </a:xfrm>
          <a:prstGeom prst="rect">
            <a:avLst/>
          </a:prstGeom>
          <a:noFill/>
        </p:spPr>
      </p:pic>
      <p:pic>
        <p:nvPicPr>
          <p:cNvPr id="2056" name="Picture 8" descr="http://cdn.tortealcioccolato.com/wp-content/uploads/2013/06/Chips-di-zucca-dolci-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2602260" cy="1858014"/>
          </a:xfrm>
          <a:prstGeom prst="rect">
            <a:avLst/>
          </a:prstGeom>
          <a:noFill/>
        </p:spPr>
      </p:pic>
      <p:pic>
        <p:nvPicPr>
          <p:cNvPr id="2058" name="Picture 10" descr="http://gianpaolovalli.com/wp-content/uploads/2015/05/gelato-limon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2242648" cy="149393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95536" y="400506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A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83768" y="60212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B</a:t>
            </a:r>
            <a:endParaRPr lang="it-IT" sz="1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16216" y="378904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D</a:t>
            </a:r>
            <a:endParaRPr lang="it-IT" sz="1800" dirty="0"/>
          </a:p>
        </p:txBody>
      </p:sp>
      <p:pic>
        <p:nvPicPr>
          <p:cNvPr id="2062" name="Picture 14" descr="http://www.prodottitipicimarketing.it/wp-content/uploads/2013/10/parmigiano-reggiano-grana-padan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1" y="3429000"/>
            <a:ext cx="2971798" cy="114299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915816" y="342900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C</a:t>
            </a:r>
            <a:endParaRPr lang="it-IT" sz="1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76256" y="551723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E</a:t>
            </a:r>
            <a:endParaRPr lang="it-IT" sz="18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419147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E l’udito? Si può gustare anche con l’udito ? </a:t>
            </a:r>
            <a:endParaRPr lang="it-IT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05273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Fai qualche altro esempio nel quale sono coinvolti vista, tatto, olfatto e gusto.</a:t>
            </a:r>
            <a:endParaRPr lang="it-IT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283968" y="476672"/>
            <a:ext cx="4126688" cy="3240360"/>
            <a:chOff x="5269848" y="1052736"/>
            <a:chExt cx="3118576" cy="2664296"/>
          </a:xfrm>
        </p:grpSpPr>
        <p:pic>
          <p:nvPicPr>
            <p:cNvPr id="6" name="Picture 18" descr="http://image.architonic.com/img_pro2-1/119/7719/lavagna-black-60x60-sq-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9848" y="1052736"/>
              <a:ext cx="3118576" cy="2664296"/>
            </a:xfrm>
            <a:prstGeom prst="rect">
              <a:avLst/>
            </a:prstGeom>
            <a:noFill/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654046"/>
              <a:ext cx="755154" cy="55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47778"/>
            <a:ext cx="3213584" cy="19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285293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Ad </a:t>
            </a:r>
            <a:r>
              <a:rPr lang="it-IT" sz="2400" dirty="0" err="1" smtClean="0">
                <a:solidFill>
                  <a:srgbClr val="FF0000"/>
                </a:solidFill>
              </a:rPr>
              <a:t>esempio…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Quando la vista di un cibo o il suo profumo ti ricordano un’esperienza piacevole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Quando provi benessere nel consumare del cibo insieme alle persone cui sei affezionato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ancora…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fai tu qualche altro esempio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72"/>
            <a:ext cx="3528392" cy="26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059832" y="1363415"/>
            <a:ext cx="583264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Cibo e le Emozioni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a volte le emozioni giocano brutti </a:t>
            </a:r>
            <a:r>
              <a:rPr lang="it-IT" dirty="0" err="1" smtClean="0"/>
              <a:t>scherzi…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3694380"/>
            <a:ext cx="7344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Ti è mai capitato di rifiutare un cibo perché legato a ricordi sgradevoli?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Ti è mai capitato di mangiare solo per noia, senza assaporare il cibo ma solo ingurgitandolo?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ancora…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fai tu qualche altro esempio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5538" name="Picture 2" descr="http://anti-dieta.it/wp-content/uploads/Homer-Simpson-mangia-simpsoncrazy.com_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564927" cy="26642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7524" y="24208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70C0"/>
                </a:solidFill>
              </a:rPr>
              <a:t>Ti ricordi di qualche cibo che pensavi fosse sgradevole ma poi, assaggiandolo, hai scoperto che ti piaceva?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http://www.il-portico.it/dev/wp-content/uploads/2012/08/sorp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2" y="332656"/>
            <a:ext cx="5095875" cy="18002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07504" y="3462099"/>
            <a:ext cx="8856476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400" dirty="0" smtClean="0">
                <a:solidFill>
                  <a:srgbClr val="FF0000"/>
                </a:solidFill>
              </a:rPr>
              <a:t>A </a:t>
            </a:r>
            <a:r>
              <a:rPr lang="it-IT" sz="2400" dirty="0" err="1" smtClean="0">
                <a:solidFill>
                  <a:srgbClr val="FF0000"/>
                </a:solidFill>
              </a:rPr>
              <a:t>tavola…</a:t>
            </a:r>
            <a:r>
              <a:rPr lang="it-IT" sz="2400" dirty="0" smtClean="0">
                <a:solidFill>
                  <a:srgbClr val="FF0000"/>
                </a:solidFill>
              </a:rPr>
              <a:t>   </a:t>
            </a:r>
            <a:r>
              <a:rPr lang="it-IT" dirty="0" smtClean="0">
                <a:solidFill>
                  <a:srgbClr val="FF0000"/>
                </a:solidFill>
                <a:latin typeface="BATAVIA" pitchFamily="2" charset="2"/>
              </a:rPr>
              <a:t>BISOGNA ESSERE CURIOSI !</a:t>
            </a:r>
            <a:endParaRPr lang="it-IT" dirty="0">
              <a:solidFill>
                <a:srgbClr val="FF0000"/>
              </a:solidFill>
              <a:latin typeface="BATAVIA" pitchFamily="2" charset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52292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Assaggeresti questo cibo?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4340" name="Picture 4" descr="http://www.comitatoscientifico-expo2015.org/wp-content/uploads/2015/08/insetti-commestibil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92" y="4842903"/>
            <a:ext cx="2411760" cy="161043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2.bp.blogspot.com/-iHK29PHG5jo/VPmDfne_ddI/AAAAAAAAh08/42uW-IYX85w/s1600/20150103133204-2c029c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936" y="2027863"/>
            <a:ext cx="4200128" cy="2802274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1520" y="256580"/>
            <a:ext cx="336637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Lo sai che, nel mondo, gli insetti sono tradizionalmente consumati da due miliardi di persone in oltre cento Paesi?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658360"/>
            <a:ext cx="338437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E che ci sono al mondo popolazioni che non mangiano la carne di maiale? E altre che non bevono latte?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24228" y="1124744"/>
            <a:ext cx="2484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BATAVIA" pitchFamily="2" charset="2"/>
              </a:rPr>
              <a:t>GUSTO E DISGUSTO DIPENDONO SPESSO DALLA CULTURA E NON DAL PALATO !</a:t>
            </a:r>
            <a:endParaRPr lang="it-IT" sz="2400" dirty="0">
              <a:solidFill>
                <a:srgbClr val="FF0000"/>
              </a:solidFill>
              <a:latin typeface="BATAVIA" pitchFamily="2" charset="2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http://www.jumia.com.eg/jumiageek/wp-content/uploads/2015/02/minion-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9793"/>
            <a:ext cx="2791594" cy="3461255"/>
          </a:xfrm>
          <a:prstGeom prst="rect">
            <a:avLst/>
          </a:prstGeom>
          <a:noFill/>
        </p:spPr>
      </p:pic>
      <p:sp>
        <p:nvSpPr>
          <p:cNvPr id="12293" name="AutoShape 5" descr="data:image/jpeg;base64,/9j/4AAQSkZJRgABAQAAAQABAAD/2wCEAAkGBxQTEhQUEhQUFBUUGBUUFhgUFBcWFRgVFxUWGBgVFxYYHCkgGBwlHBQUJDEhJSkrLi4uGB8zODMsOCgtLisBCgoKDg0OGhAQGi8kICQvLDQsLCwsNCwsLCwsLSwsLCwsLCwsLCwsLCwsLCwsLCwsLCwsLCwsLCwsLCwsLCwsLP/AABEIAPoAygMBIgACEQEDEQH/xAAcAAABBQEBAQAAAAAAAAAAAAAAAwQFBgcCAQj/xABFEAABAwIDBQUFBQUHAgcAAAABAAIDBBESITEFBkFRYRMicYGRBzKhsfAUQnLB0SMzUmLhFUOCkqKywlPiVGNzg5PT8f/EABoBAAIDAQEAAAAAAAAAAAAAAAACAQMEBQb/xAAwEQACAgEDAwMCBAYDAAAAAAAAAQIDEQQSIQUxQRNRcSJhMqGx0SNCgZHB8BRi4f/aAAwDAQACEQMRAD8A3FCEIAEIQgAQhCABCFy9wAudAgDpeXUJWbcdjEcUT8bhdrpWyRR66Yiw97jYgKB2xvCIpRAJJqicgF0UbgWxngXmCPtBxytY2zsklYkSkXcytzzGWuenjyUPWb10rAbSdqQbYadrp335ERA287BUyXdyoqf35mwE4hHHDTwR63F/2pe49Xk530upen3ec379Xyt9ouB4N7SwVD1K8DbR7Lvi69o6Ksd1MRa31F/kuhvRN/4OYeIl/wDqsuafYv4vGVrX+Xdk1TkbLI0sfwSTQ/7Xuuo/5DDaJs3rz78JZfQF9nnphe1v0Qn8G34j74fGf/MbkOpc27R5lN2sdoXyNGlpAySM/wCIC/q4JJ+zGgfu8PG8Bwi/8Rhd3L+TimWpXlEbSwRyhwu0gg6EG4PmF2qpT0T4nY4yXNOobdrv8TXXudbn/QVY6OfG2+fmLFXRsjLsyGsDhCEJyAQhCABCEIAEIQgAQhCABCEIAEIXhQAEqOqaNsgIku4HhctAHCwB+OvyTx70i5yy23ew8YjehomxMwMLy0X/AHkj5HZ8MTyTbpfJe0dFHEMMUbI262Y0NBPM21PVdl657RYZWos2iyEmHr0OUKaJwdoXIcvbpskYPSvEIuobAF1G+y4ui6IyaeUGB603XqbQvtknC6lVinHJS1g9QhCsIBCEIAEIQgAQhCABCEIAEjK/glXFNHLPqJ7VhDRWTkvST3riaSyRa9cay7nBpURTEvSV5iC9xhJ/UkA5KLgWXalZIZ5deh6TeVxiUepgMDgORjTfGvMaPVDaOQ5e4k3D0oHJlYGBW6eRPuFHF4UVJvbBFVRUxOJ8xw90juG3dx8sRyHHTgtmku/ibfcrsjxktSEBC6xQCEIQAIQhAAhCEAC8Xj3gapnLWEOsB3bXxX43GWHz16IAWqpw3VQ1btdrfeOEfzZfNMtq2Ac90kpwguc7tHMa1o1JDLNAHOyq9e2Zzg1jy6+jXnED0xDP1uFiv08rf5sfBZGaj4LW2rDswbgpRrzlrmbDqeQVY2bRQ0zy8YnPI7zGvIgDuNm/fPWw8FNN26xwGJgyzFjodLjLXNYI9Je76pcfmWu9Y4R7tCWYGwa0Dm54HoGgn1soup2jIwd5pPVkmL/SQD6AqbhcyQExOBcRpI3Fbn3bi/kUtBQXYGvAdYC5I1PMLfXoaYL8Ofnkrdsn5IGi2vKW42Wkbexscx0OQIPQhTezdstky0I1ByI8Qmdbu85ru1piGyjgfckaP7uQD4O1C9qKRtRD28I7KZhLSx2Tg9ps6F453053BGRVOo0Ka3VcP28MaFviRMvckC9Rce1MDW9v+xJ4SHD6E5HwUZtLfWjjyMwceUYL/iMviuJKF0nhRefg0ZivJZxIvS5ZlX+0wD9zCT1kdb/S39VWtpb91cn972YPCMBv+r3vitVXTtRPusfJXK6CNpq9oxxDFK9jBze4NHxVX2t7TKWK4ixTO/kFm3/E78rrGZ6xzzicXPJ4uJJPmUnYnouhV0uMfxyb/Iple32Rcdte0GqnuA4QMPCP3vN5z9LKE2JXGOeKUgns5GSHmcLw4+Zso2BouGgFzibAAZnoOJV43X3AnnIdMDBFkSD+8cOQb9zxOfRa36Gmj4X6v9yv6ps32GQOaHDMOAI8CLhdptQgBjQNGgNHgBYfCycq+ElJJoGsAhCExAIQhAAo/bO02wRlx1+6OqkFnntFrcL3EmzYmFx8A3ET6KGBFbX3ucDeSXCToAbX8AMyk6HfI3FpCehv/wAlm+68X22qkkmLu6BYNcxvvE5XebWAHBXWfdRowuZjF9cT43eFsHmlnJQWWPGLkXKaqgrIzHKGjFlY+47oeXySFXGWOItYgW8Af6AqvQUL47EXNs7cCn52jiLSSTlbPpw+KSu2M1wEoOPcqW9G8z2yimpyA8kNc8kWBPAYshbiSvI9n1dsbZWvAFzhna4252BzVJ2fUk1bJC6zsTnE3zu64Njz7xW37GDnNN3PIsLY2g3FuJKe2eyOcCwWWVnZtbMyxcDly1V/3f26Jhge6ziCGuFtbdeI+PzipNnt6X8lBVcJheHN90nPo7gel/n4rDp9ZvltksF1lWFlGk7MErGESvY95N7sa5rRkBk1znEXIJ1yv5mib9wS45Gxucw1DQARl+2Y09m/oSAW35hnJWTZu3mmmdK837LJ+mnBxJ0FtTws48EjvY4SUbpW2xM77MwRjjddtiMiMTBn1W8pKNvRXOr9ix1L/wB9BK10nA4s4ZBbhm8G3QLNHSm+S03dugp6mTalNgae0vLCSL4e1jyc0HJpDxe4zuVney9l1E2TInC2RLu60EdTrbPS6HKMVlsVxbfA1LXH6svcDR7xVy2fuG51jNLbpGP+Th/xVt2RujTxEERNLh95/fd5F2nlZYLup0w7clsdPN9+DM9nbFqJ/wBzC4g/eIwt8cTsj5K37H9mbnWNTLb+WL83uHyHmtIpqYDgpCONcyzql1nEPpX5l6ohHvyQ2wt2aemH7KJrTxdq8+Lzmp5iA1dtCzxjJvMnlj8DzZ51HgU+UdSGzvFSK9BopZqS9jJZ+IEIQtggIQhAAs29q1EXRVBGroH26kMIt8FpKr++FHiixWvhyP4T9fFAHzfuHUhlUAQCHC1jmDmP1W50EALAA0XA+6Mz1WB1cDqKsLdAx3dPOJx7pHl8QV9DbrVrJIGOZpYX8eN1RqKPVxl8Fldm05dstzhnZo9T+g+Krm8OzhA5rm3LX3vfPvDP4j5Kgb471/aXvfK94ixWiiAODBfIkA2LrAEk8+CR3YrTdojc7sn37lzhuASCGnIG4tlzKWqqFSxFDyzLlsrm04ewq3A6NlDx+AuDwfQ/BbyzeqGmpI5prku7jWxi7nOAN7XIAAA1Jt6hZbvhsR0rO2YLvjGF4GpjzN/8PyJTHZ+0nVEEcB70kJLmji9jmgEt5uGFuWpz8Fok/pKYr6jWKT2kUryBLHLCDo97WuZ5lhJ+FlN7Qoop4SWYHB7bte2xB4hwcNc7L55ljqGy2Z32XyaSLNBOYIPukc1ofs62u6KY0zz+zlD3MHBsjRiJb0c0G/UA8Sq8lrjxwS+5+0OymLJB3JWOaQcxcAuFwfB481IbS2mZmuFsMTAThAsA1ovp4BMn0oL4nAe/Lhb1xB6Z7f25G1joGNLS89nK4kGzQ4h+DCeLRlfmmbwVJZId1BJTTQTwSlj3RRRPFg4d1mI+eXxCsmz4shfNQNPUmeTtC3CwDDG3+W93OPMkgeisFK6y42vtc3tXg2UxwskvC1PIQmNO9PoiuG1yXD6FO2FMYinUblZB4YrHAXTSkwV7daoyK8C8bswpQFQ4KlonXAPRdfp885RRajtCELplIIQhAAkqiMPaWu0cCD4FKFYX7Vt7aplTLFDK+J9OQ4tbkOxLWubK03s498X1OvJA0Un3eD32j7qF7i0D9tHcxnQSMP3DfIXOh4G40JVf3D3xNI7sJ7tAOG7rixGWF/8ADbn6rXN3CdrbLp5psLZi13eZYgPa5zCSL8cIJbw6WVU3h3Rie7DVswP91srThxDhZ9rP8HC45BQ+2CCj7Q3YdIXNYztIsRdG9r2Dum+G5LsiAbG+tlM7t7FZHZmJpcwe41xcGYr3LncSc8uhXY9msLMzPLh5DC345j4KShlpqOPDFa/BoOJznnLXVx0VWxru+Cz1G+yG822mQ1JjeBgyaTxByvfpmozeHcXtD21E4Z9/BfDZ3ON2g8Da3PgPDs8uuZBd7jicb5Zm5A+uCl9liRgsw2HL7vpw8lU9VGLwyfSbRAU7q4d2oojORljMV3kaZubkfG6te72yZXuu6FsAPANHaEdTckDoV5PWVbfcaHeBb/yI+S6bteqwFpb2RORNwXW6WJAR6tPfj/fsGyfbke7aqGmaKKORkYhJLpHuDWMeWloBceOEyeaqM9K177i+AZNvqeZd1PL56l26E2A4Ak+JNruPM5D0SkcVllt1WfwlsKsdxamZZSEJUbLOGC5z5DmVxSbWF+98Fk9GViyjRFFppXKTgKgNm1Ifm03U7Tlcu6LjLDJHrCnDXJuxKNckTFY5a5KXTdpSoKtjIVoWClKM90fXFRTVJbPPd811+nS/iY+xnt7DpCELtmcEIQgAVN9puwoJaSSd8d5KdvaBzGNMpjabvjBOrXNLxbTO/BXJeEIAx/2abNqqGWnY2Zr6SqJkdFkQwSRYo3Ml+8bta02sDda7LE14LXAOB1BAII6gqD25spuAdmAzBm0NAGEg3u0DTPPxHVSOxq7tog7Rw7rxyeNfI6joQslNsvUlXPv3XwWSitqkiIrdxaKQ3MWDow4R6aJu7dSlpx+xha15B757z7ZZBx0HQWVtcclm+5u3pasT1Ex7r6iSOJvBkUYa0AdScRJ5qvqDUaH/AEJp5mhnUbO7xyS8Gz1PS0wLkvHTALgKyTWDa8EQyiSdRs8HgpwtSLmqvMu5OSrzbO6JpJRWVpqnsYCXkAdVnG8u/LSTFRgSP0uO8PIDN3yWmhWWPEUQ5JdxDac/eI5Zen9bqMMueWZOQAUhHsaolscJY2w70vd8bN1PorBsnd1sWfvP/iP5DgulPUV1RxnIct8Cu6dAWNc52pw5cBrkrTC1NKKDCLJ+wLg32uybkyzHAuxKNCSBtqmdVt2CPV9/w5pqabLXiEW/gpnZGCzJ4JULthVNqt9RmI49NC45E+Sjp96pnWs7DfWwsutT0PVT5eI/P/hjs19Ue3JpbSpDZpyPisTdtGckB8j3G4zxHnyBXX2iW9xI9tjweb5DnxXX03R5VSUnP8jJPqCfG03dCgdydpGekje6+JuKNxJuSY3FuInqAD5qeV7WHguTysghCFBI3qagt0Y59hchtr28yLnokW7QuW2Y8h4JY4AFrulwe7cZi9slV/aJtCenDJGMe6JhD39mSDkeNtRa+RPHjnbN2byOaHxgygWBYRK7CMLtG5927SdOVlVKck+IjqKa7lx9oW/j4gKemGGV7jHc2c8ODsNo2i7Td2QcTqCLXBtk1LtmsgmllhrXjsTeV3aSOjLsWENLSCJSTkMuBNwBdT39sRY4ZnQ3MZF72L8Qlc/EOd8WK/O6bxzwhkkXYNzLHmwbhdgxi3j3yR5pd0s52k7F7kjtT2i7SqXQNhkipzM27WMaCXNbcPle6RhwMJY8jTJp1yJl/ZTtGN9I+Frg50MjnEgEAtlLnBwDgCMw74eAr0O0YMTHmEAGI0+bW939k6HO2jbEHwJ6pPZm1Ps8uKCMRkZPyGGRuuEkcvgs2sjK2px2j1JRlnJrQfcjvYbefwXU9QeErR4s/wC5Udm+Mcjg0XY7iHW+BGqsVJVNkAvY+K4ctNfXHLi8GpWQb7juSpeP76L/AC/9yYzbR51Df/bjJPzTv7DGfut9EfYmjgFUpJd0MiCqo4pfeifP/wCs44D4sGR8wl6WJzRhjZHC3lExrfkFMCnC7DAEzueMInCI+Kizu65PXNOSy2SWc6yrm2d4mxghlnu0y91p6ka+AU06e7US2wX7CWXQrWZMlqquZE0uebAXPMm3IDVV6r3weQexYByLsz6DT4quTVUkjrvJJdx08uQ8FJbJ2M+R2FoNr3uch6an4L0VXTNJpIb9Q8v7/wCEcqWqvveKlhf75Oaqvnk995II04Dy05rg05Fm2vlpe5yztYZ3V8oN1WgDHn9dPzupSPY8TB3WgeAsps63XWsU18f2Ij0+UnmyX+TPodmPcCBG436WGmueakKTdeQkE2bbxPnwV1bGBoAlGrmW9c1U+zUfhfuaoaCmPjPyVmLdLS7jl+H9FV/aPTSUUUMkUlscojddrXAgse7RwP8ACtSa5Ub20Q4qBh/gniPqHt/5BRo9bfO+O6bfPuNbTWoPEUXn2f0EkNFGJmtbK/FJIGm4xOORyyF2huQyurGmmyJMUELv4o4z6sBTtegbyzOlhAhCFBJy9gIIIBByIOhHIrGvaDuYaZxmgbenccwP7px4fgPA8NOS2dJzwte0tcA5rgQQRcEHIgjiFDRKZ8zYV5hVr3+3W+xStLDeGXFgublpGZYTx1yPLwuardKOeYV6AhCAOZocWbcnC9vPUeCntl7UtGMWoBab2ABwkDS3H64qDBTbadH2rO6bOGYHAqa7XS/+v6FdtPq/P6lsZtN/7Cz7gXxkOJBJN8zex4qQO13Cd/ed2du6CRkbcMs+WaybZm0nRvu3IjUHQ9CFcW7Va9offXhyPL6+K31uuzujn2RnDsyX/t2YMOKV978C0ZYtLYeWX1kwk25Nhc98zwBYBrTnpmTpy1z81HT1DrcGj+Y8OoSL2XaQ93vjCBp5n4+qd1QXaKEUpeWN27yGRwDnS2JNi97iD8flZSlG29uPHpz8lVJKLC4APx2OQ4Dz/RXPYzf2bOdv1WK7Uyorbxya6tPG2eM8Exs2iGV+Jv5/RWmbH2YImDLvHM9Oig9z9i5CaQdWA/7j+Stj5LLzlk5WSc7Hk6uIwWyHYCkJXhNaqsDeKi/7SDjksltmVwTGJKFy7CZxyXTgOWNFgqCqr7V4sWzJSBfC+B3pMwX9CVaAoL2iMxbMq+keL/K5rvyWrSPF0H90V2LMWWrcmfHs+jdqTBDfxEbQfiFNqp+yufHsum/la5n+V7h+Sti9dLuznw/CgQhCgYEIQgCF3t3djrqcwyXab443t96OQAhrxz1II4gkcViu8W6tTRYe3DHNcSBJGSWEjS4IBYSM7HrYmy+hE12lQRzxuilaHseLEH5g8CNQeCjBKeD5quvMSnd8d2JKGXCbuifcxScx/C7k8fHUdK8Uo2RvU7QwmwFz42SbNsN4gj4qHq6mxsciMj5Jv26nCK97Hc8Yu540c4keeacbPruzde1x9ZhRj6jKy5EieLcXlCSSlwybdta7r2xW0ubC/Oyn9jbuVdaxssbWFjsQu57WjuuLTle4zCojZVr/ALMNphlCwX0fJ/vcfzVGt1l1Ve+HLyTTpoTeBtD7KaouuZKdg/E9x9OzsrZsHcHsgztpmvDdQxpAOd7XKf8A9vdVydu9VxbeoXWrEkbq9Mq3mJaS8NFlD7U2kGC5KiJ9vi2tyoKed0jruPhyCzfVPvwi1QSHNTVvmOpDeX6p/QwWTKkYpeAKu6WFhDIeQpy0puxczV8bPeeLjgMz6DNZoQlN4isv7BKSistj9hUXveMVHPEPemjfEwcS97S0Aet/AFNKjeEDJow5XBfqddGjw4lRMu17uJuSdMTveseDQMm6DRd3Q9GvlNTs+lL+5ztRr64pqPLLd7M4RFTvg/6b725Ymgn4g+quSzv2ewPfUzS3GANa3jiLiXWF9LWzPG+HqtEC71yxNlGnbdaBCEKouBCEIAEIQgBjtnZUVTE6KZuJjvUHg5p4Ec1h23NyauCZ0bIZZmDNskcbnBzTpfCDhPMfkt/QoaDJ8kb0bEmjdd8ErchixRvBHC5y06quBpOl8l9S79UN3NfwIt48CPS2XRZDvNu9G5xe3LFrhyxAeHkro1ZWUUSsw+TPYqR7vdaT6AepT2DYkh94tYOrgT6A/mpeXZrGCwvloA13zITU0vEi3RT6LI9Vewzr9kiPDhkDiRci1rehKcbPrJo2YGSOaMzZpsM106Fex05KFSsYfIsrX3XAq3aE/wD1pP8A5HfqrBuzVPfiD3udoRicT0OvkoMUR1JA+uHwSjGFt8JOfU366aXwqLdLGcHFLAV6hxllvJecYGpA8Tb5rz+14W/fB/Dd3yVGp5zn18+XPPX5ruF+Tmnja2en1l6LJDpUP5pMvlr5eEXkbxsHusceps0fWY9Qh29jrd0MByyviJ5gHTTRUuLS31rl+XwTqjrMONjx73uuA08T0I+PRaYdM0se8c/Jnlq7peS0v20+QWxuN7cbC+ugtkeqS+0G1rgA8uut1DMk6/8A7y8OPmupJyV0K6661iMUvgxylKTy2L1tQcFm5WLrHiO6Tr6eiU2fUOeG4xZwFjkO9biepUe+Um13NGZNm5lS2wKJ9VOyGMZu1P8ACwe88+HzIHFNlLlhtb4Rq/s8pcNMX/8AVeXDwADR/tPqrSkaOmbGxsbBZrGhrR0AsEsuZOW6TZ1K47YpAhCEo4IQhAAhCEACEIQA12lRNmYWO0Oh4g8CFjO9m7s1O84smk5PH7p58z3HZDI+V1uC4miDgWuAc05EEXBHIg6p4WOIk61I+bpWFzdO833gDkeovmoic20ueIPkty257NYJSXU73Uzz/D34/wDI43A6AgKg7Z9m1fES6NkdQNT2Tg09Tgfax6AlaPVizM6pIoObjp8PBOoYg3Nx0+j+q42jBLCbTRSwnQ9pG5oPgSLHyTIVLeZ+v6KVJCOLJWM4jcjJo08P6/Ne0z7G/G/T5+ijRWtta/19fJdNrmj6+uvqm3oXax5U0mZMZBvqzRwPMXNiLHyTU3GrT6EfXH1XLq4FcGtPBx9fH9VDkicMeRO8frj9ck5ZMPr65KFbUdUOq7cVKsFcCbNVy9Ei6rHj4KKpnSTPbHEx0j3ZNaxpc4+AHzWk7s+x2ols+tkEDTn2cdnykci73GeWJRK5IeNLZUtkQS1Eohp2Y5HaBvAXzc52jW55lb5uTuqyhitcPmfYyv5kaNbyaL+eqf7vbu09FH2dNEIwfeOZe483vObvPRSyzztcuDTXSo8+QQhCqLgQhCABCEIAEIQgAQhCABCEIAEWQqztvf2gpiWyTtLhkWxgyEHkcIsD0JQA630pGy0U7HAEFt8+bSHD4gL5o2vs4McRYZeS13bPtionxvjbFUuxCwOCMC/C4Ml1l20ttwzPyDm3P37WzN8yDllxV9Tjhpma5SysIrT2LjAU4mqWXNj8PzSbZW80PHuLz7HnZHmUCPqVO0OzzJCZGgluMsBt95oaSLeD2+qaGjKdV+wrngYxUxKcR0HQlSNLAFZ90tnfaKuCLCbF4L7/AMDO+4egI806rSWWJvbeEan7MNz2UVM17mD7RM0OkcR3mg5iIHgBlfmbnkrogL1Y28vJvSwsAhCFBIIQhAAhCEACEIQAIQhAAhCEACEIQBA78VnZUcrsWH3W3vbJzg2wPC91847ajLicGnC39F9T1VMyRpZI1r2nIte0OafEHIqGk3MoHa0dPne9omjUWOQHQIA+VZKR/JImnI1sPEr6pfuDs4kk0cBv/J9WSlHuPs+J4fHR07XNzB7JpIPMX0KAPlOHZz3+73vwAu/23XdLQhxDQ65OgAP6dCvshrAMgAPAWVU3z2HCKWR8dOztGlrgY4W474xf3RiORN7dUBgw/Z9fJT0clKGtIfJ2uNzbyMNmC0Z+7fALnO4NslCT1L/4vDIforPtGpBOFzPVrwfTDfioVuz8fuMldnpHFI856aNUqTRDin4IsVcotYj0FyvoL2SbKj+xQ1JZad4ka55JuQJHDIE2Fw0aLPt2fZ5VzFx7LsAG3a+paRd3IR3xdbkDzWybn7HfSUrYZJBI4F7i4Atb3nEgAE6C6lzk/IqhFPOCaQhCUcEIQgAQhCABCEIAEIQgAQhCABCEIAEIQgAQhCABCEIAEIQgAXlkFeoALIQhAAhCEACEIQAIQhAAhCEAf//Z"/>
          <p:cNvSpPr>
            <a:spLocks noChangeAspect="1" noChangeArrowheads="1"/>
          </p:cNvSpPr>
          <p:nvPr/>
        </p:nvSpPr>
        <p:spPr bwMode="auto">
          <a:xfrm>
            <a:off x="155575" y="-1957388"/>
            <a:ext cx="3295650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260648"/>
            <a:ext cx="6876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rgbClr val="FF0000"/>
                </a:solidFill>
                <a:latin typeface="BATAVIA" pitchFamily="2" charset="2"/>
              </a:rPr>
              <a:t>E </a:t>
            </a:r>
            <a:r>
              <a:rPr lang="it-IT" dirty="0" err="1" smtClean="0">
                <a:solidFill>
                  <a:srgbClr val="FF0000"/>
                </a:solidFill>
                <a:latin typeface="BATAVIA" pitchFamily="2" charset="2"/>
              </a:rPr>
              <a:t>ALLORA…</a:t>
            </a:r>
            <a:r>
              <a:rPr lang="it-IT" dirty="0" smtClean="0">
                <a:solidFill>
                  <a:srgbClr val="FF0000"/>
                </a:solidFill>
                <a:latin typeface="BATAVIA" pitchFamily="2" charset="2"/>
              </a:rPr>
              <a:t> SFORZIAMOCI </a:t>
            </a:r>
            <a:r>
              <a:rPr lang="it-IT" dirty="0" err="1" smtClean="0">
                <a:solidFill>
                  <a:srgbClr val="FF0000"/>
                </a:solidFill>
                <a:latin typeface="BATAVIA" pitchFamily="2" charset="2"/>
              </a:rPr>
              <a:t>DI</a:t>
            </a:r>
            <a:r>
              <a:rPr lang="it-IT" dirty="0" smtClean="0">
                <a:solidFill>
                  <a:srgbClr val="FF0000"/>
                </a:solidFill>
                <a:latin typeface="BATAVIA" pitchFamily="2" charset="2"/>
              </a:rPr>
              <a:t> ESSERE CURIOSI !</a:t>
            </a:r>
            <a:endParaRPr lang="it-IT" dirty="0">
              <a:solidFill>
                <a:srgbClr val="FF0000"/>
              </a:solidFill>
              <a:latin typeface="BATAVIA" pitchFamily="2" charset="2"/>
            </a:endParaRPr>
          </a:p>
        </p:txBody>
      </p:sp>
      <p:sp>
        <p:nvSpPr>
          <p:cNvPr id="12295" name="AutoShape 7" descr="data:image/jpeg;base64,/9j/4AAQSkZJRgABAQAAAQABAAD/2wCEAAkGBxQTEhQUEhQUFBUUGBUUFhgUFBcWFRgVFxUWGBgVFxYYHCkgGBwlHBQUJDEhJSkrLi4uGB8zODMsOCgtLisBCgoKDg0OGhAQGi8kICQvLDQsLCwsNCwsLCwsLSwsLCwsLCwsLCwsLCwsLCwsLCwsLCwsLCwsLCwsLCwsLCwsLP/AABEIAPoAygMBIgACEQEDEQH/xAAcAAABBQEBAQAAAAAAAAAAAAAAAwQFBgcCAQj/xABFEAABAwIDBQUFBQUHAgcAAAABAAIDBBESITEFBkFRYRMicYGRBzKhsfAUQnLB0SMzUmLhFUOCkqKywlPiVGNzg5PT8f/EABoBAAIDAQEAAAAAAAAAAAAAAAACAQMEBQb/xAAwEQACAgEDAwMCBAYDAAAAAAAAAQIDEQQSIQUxQRNRcSJhMqGx0SNCgZHB8BRi4f/aAAwDAQACEQMRAD8A3FCEIAEIQgAQhCABCFy9wAudAgDpeXUJWbcdjEcUT8bhdrpWyRR66Yiw97jYgKB2xvCIpRAJJqicgF0UbgWxngXmCPtBxytY2zsklYkSkXcytzzGWuenjyUPWb10rAbSdqQbYadrp335ERA287BUyXdyoqf35mwE4hHHDTwR63F/2pe49Xk530upen3ec379Xyt9ouB4N7SwVD1K8DbR7Lvi69o6Ksd1MRa31F/kuhvRN/4OYeIl/wDqsuafYv4vGVrX+Xdk1TkbLI0sfwSTQ/7Xuuo/5DDaJs3rz78JZfQF9nnphe1v0Qn8G34j74fGf/MbkOpc27R5lN2sdoXyNGlpAySM/wCIC/q4JJ+zGgfu8PG8Bwi/8Rhd3L+TimWpXlEbSwRyhwu0gg6EG4PmF2qpT0T4nY4yXNOobdrv8TXXudbn/QVY6OfG2+fmLFXRsjLsyGsDhCEJyAQhCABCEIAEIQgAQhCABCEIAEIXhQAEqOqaNsgIku4HhctAHCwB+OvyTx70i5yy23ew8YjehomxMwMLy0X/AHkj5HZ8MTyTbpfJe0dFHEMMUbI262Y0NBPM21PVdl657RYZWos2iyEmHr0OUKaJwdoXIcvbpskYPSvEIuobAF1G+y4ui6IyaeUGB603XqbQvtknC6lVinHJS1g9QhCsIBCEIAEIQgAQhCABCEIAEjK/glXFNHLPqJ7VhDRWTkvST3riaSyRa9cay7nBpURTEvSV5iC9xhJ/UkA5KLgWXalZIZ5deh6TeVxiUepgMDgORjTfGvMaPVDaOQ5e4k3D0oHJlYGBW6eRPuFHF4UVJvbBFVRUxOJ8xw90juG3dx8sRyHHTgtmku/ibfcrsjxktSEBC6xQCEIQAIQhAAhCEAC8Xj3gapnLWEOsB3bXxX43GWHz16IAWqpw3VQ1btdrfeOEfzZfNMtq2Ac90kpwguc7tHMa1o1JDLNAHOyq9e2Zzg1jy6+jXnED0xDP1uFiv08rf5sfBZGaj4LW2rDswbgpRrzlrmbDqeQVY2bRQ0zy8YnPI7zGvIgDuNm/fPWw8FNN26xwGJgyzFjodLjLXNYI9Je76pcfmWu9Y4R7tCWYGwa0Dm54HoGgn1soup2jIwd5pPVkmL/SQD6AqbhcyQExOBcRpI3Fbn3bi/kUtBQXYGvAdYC5I1PMLfXoaYL8Ofnkrdsn5IGi2vKW42Wkbexscx0OQIPQhTezdstky0I1ByI8Qmdbu85ru1piGyjgfckaP7uQD4O1C9qKRtRD28I7KZhLSx2Tg9ps6F453053BGRVOo0Ka3VcP28MaFviRMvckC9Rce1MDW9v+xJ4SHD6E5HwUZtLfWjjyMwceUYL/iMviuJKF0nhRefg0ZivJZxIvS5ZlX+0wD9zCT1kdb/S39VWtpb91cn972YPCMBv+r3vitVXTtRPusfJXK6CNpq9oxxDFK9jBze4NHxVX2t7TKWK4ixTO/kFm3/E78rrGZ6xzzicXPJ4uJJPmUnYnouhV0uMfxyb/Iple32Rcdte0GqnuA4QMPCP3vN5z9LKE2JXGOeKUgns5GSHmcLw4+Zso2BouGgFzibAAZnoOJV43X3AnnIdMDBFkSD+8cOQb9zxOfRa36Gmj4X6v9yv6ps32GQOaHDMOAI8CLhdptQgBjQNGgNHgBYfCycq+ElJJoGsAhCExAIQhAAo/bO02wRlx1+6OqkFnntFrcL3EmzYmFx8A3ET6KGBFbX3ucDeSXCToAbX8AMyk6HfI3FpCehv/wAlm+68X22qkkmLu6BYNcxvvE5XebWAHBXWfdRowuZjF9cT43eFsHmlnJQWWPGLkXKaqgrIzHKGjFlY+47oeXySFXGWOItYgW8Af6AqvQUL47EXNs7cCn52jiLSSTlbPpw+KSu2M1wEoOPcqW9G8z2yimpyA8kNc8kWBPAYshbiSvI9n1dsbZWvAFzhna4252BzVJ2fUk1bJC6zsTnE3zu64Njz7xW37GDnNN3PIsLY2g3FuJKe2eyOcCwWWVnZtbMyxcDly1V/3f26Jhge6ziCGuFtbdeI+PzipNnt6X8lBVcJheHN90nPo7gel/n4rDp9ZvltksF1lWFlGk7MErGESvY95N7sa5rRkBk1znEXIJ1yv5mib9wS45Gxucw1DQARl+2Y09m/oSAW35hnJWTZu3mmmdK837LJ+mnBxJ0FtTws48EjvY4SUbpW2xM77MwRjjddtiMiMTBn1W8pKNvRXOr9ix1L/wB9BK10nA4s4ZBbhm8G3QLNHSm+S03dugp6mTalNgae0vLCSL4e1jyc0HJpDxe4zuVney9l1E2TInC2RLu60EdTrbPS6HKMVlsVxbfA1LXH6svcDR7xVy2fuG51jNLbpGP+Th/xVt2RujTxEERNLh95/fd5F2nlZYLup0w7clsdPN9+DM9nbFqJ/wBzC4g/eIwt8cTsj5K37H9mbnWNTLb+WL83uHyHmtIpqYDgpCONcyzql1nEPpX5l6ohHvyQ2wt2aemH7KJrTxdq8+Lzmp5iA1dtCzxjJvMnlj8DzZ51HgU+UdSGzvFSK9BopZqS9jJZ+IEIQtggIQhAAs29q1EXRVBGroH26kMIt8FpKr++FHiixWvhyP4T9fFAHzfuHUhlUAQCHC1jmDmP1W50EALAA0XA+6Mz1WB1cDqKsLdAx3dPOJx7pHl8QV9DbrVrJIGOZpYX8eN1RqKPVxl8Fldm05dstzhnZo9T+g+Krm8OzhA5rm3LX3vfPvDP4j5Kgb471/aXvfK94ixWiiAODBfIkA2LrAEk8+CR3YrTdojc7sn37lzhuASCGnIG4tlzKWqqFSxFDyzLlsrm04ewq3A6NlDx+AuDwfQ/BbyzeqGmpI5prku7jWxi7nOAN7XIAAA1Jt6hZbvhsR0rO2YLvjGF4GpjzN/8PyJTHZ+0nVEEcB70kJLmji9jmgEt5uGFuWpz8Fok/pKYr6jWKT2kUryBLHLCDo97WuZ5lhJ+FlN7Qoop4SWYHB7bte2xB4hwcNc7L55ljqGy2Z32XyaSLNBOYIPukc1ofs62u6KY0zz+zlD3MHBsjRiJb0c0G/UA8Sq8lrjxwS+5+0OymLJB3JWOaQcxcAuFwfB481IbS2mZmuFsMTAThAsA1ovp4BMn0oL4nAe/Lhb1xB6Z7f25G1joGNLS89nK4kGzQ4h+DCeLRlfmmbwVJZId1BJTTQTwSlj3RRRPFg4d1mI+eXxCsmz4shfNQNPUmeTtC3CwDDG3+W93OPMkgeisFK6y42vtc3tXg2UxwskvC1PIQmNO9PoiuG1yXD6FO2FMYinUblZB4YrHAXTSkwV7daoyK8C8bswpQFQ4KlonXAPRdfp885RRajtCELplIIQhAAkqiMPaWu0cCD4FKFYX7Vt7aplTLFDK+J9OQ4tbkOxLWubK03s498X1OvJA0Un3eD32j7qF7i0D9tHcxnQSMP3DfIXOh4G40JVf3D3xNI7sJ7tAOG7rixGWF/8ADbn6rXN3CdrbLp5psLZi13eZYgPa5zCSL8cIJbw6WVU3h3Rie7DVswP91srThxDhZ9rP8HC45BQ+2CCj7Q3YdIXNYztIsRdG9r2Dum+G5LsiAbG+tlM7t7FZHZmJpcwe41xcGYr3LncSc8uhXY9msLMzPLh5DC345j4KShlpqOPDFa/BoOJznnLXVx0VWxru+Cz1G+yG822mQ1JjeBgyaTxByvfpmozeHcXtD21E4Z9/BfDZ3ON2g8Da3PgPDs8uuZBd7jicb5Zm5A+uCl9liRgsw2HL7vpw8lU9VGLwyfSbRAU7q4d2oojORljMV3kaZubkfG6te72yZXuu6FsAPANHaEdTckDoV5PWVbfcaHeBb/yI+S6bteqwFpb2RORNwXW6WJAR6tPfj/fsGyfbke7aqGmaKKORkYhJLpHuDWMeWloBceOEyeaqM9K177i+AZNvqeZd1PL56l26E2A4Ak+JNruPM5D0SkcVllt1WfwlsKsdxamZZSEJUbLOGC5z5DmVxSbWF+98Fk9GViyjRFFppXKTgKgNm1Ifm03U7Tlcu6LjLDJHrCnDXJuxKNckTFY5a5KXTdpSoKtjIVoWClKM90fXFRTVJbPPd811+nS/iY+xnt7DpCELtmcEIQgAVN9puwoJaSSd8d5KdvaBzGNMpjabvjBOrXNLxbTO/BXJeEIAx/2abNqqGWnY2Zr6SqJkdFkQwSRYo3Ml+8bta02sDda7LE14LXAOB1BAII6gqD25spuAdmAzBm0NAGEg3u0DTPPxHVSOxq7tog7Rw7rxyeNfI6joQslNsvUlXPv3XwWSitqkiIrdxaKQ3MWDow4R6aJu7dSlpx+xha15B757z7ZZBx0HQWVtcclm+5u3pasT1Ex7r6iSOJvBkUYa0AdScRJ5qvqDUaH/AEJp5mhnUbO7xyS8Gz1PS0wLkvHTALgKyTWDa8EQyiSdRs8HgpwtSLmqvMu5OSrzbO6JpJRWVpqnsYCXkAdVnG8u/LSTFRgSP0uO8PIDN3yWmhWWPEUQ5JdxDac/eI5Zen9bqMMueWZOQAUhHsaolscJY2w70vd8bN1PorBsnd1sWfvP/iP5DgulPUV1RxnIct8Cu6dAWNc52pw5cBrkrTC1NKKDCLJ+wLg32uybkyzHAuxKNCSBtqmdVt2CPV9/w5pqabLXiEW/gpnZGCzJ4JULthVNqt9RmI49NC45E+Sjp96pnWs7DfWwsutT0PVT5eI/P/hjs19Ue3JpbSpDZpyPisTdtGckB8j3G4zxHnyBXX2iW9xI9tjweb5DnxXX03R5VSUnP8jJPqCfG03dCgdydpGekje6+JuKNxJuSY3FuInqAD5qeV7WHguTysghCFBI3qagt0Y59hchtr28yLnokW7QuW2Y8h4JY4AFrulwe7cZi9slV/aJtCenDJGMe6JhD39mSDkeNtRa+RPHjnbN2byOaHxgygWBYRK7CMLtG5927SdOVlVKck+IjqKa7lx9oW/j4gKemGGV7jHc2c8ODsNo2i7Td2QcTqCLXBtk1LtmsgmllhrXjsTeV3aSOjLsWENLSCJSTkMuBNwBdT39sRY4ZnQ3MZF72L8Qlc/EOd8WK/O6bxzwhkkXYNzLHmwbhdgxi3j3yR5pd0s52k7F7kjtT2i7SqXQNhkipzM27WMaCXNbcPle6RhwMJY8jTJp1yJl/ZTtGN9I+Frg50MjnEgEAtlLnBwDgCMw74eAr0O0YMTHmEAGI0+bW939k6HO2jbEHwJ6pPZm1Ps8uKCMRkZPyGGRuuEkcvgs2sjK2px2j1JRlnJrQfcjvYbefwXU9QeErR4s/wC5Udm+Mcjg0XY7iHW+BGqsVJVNkAvY+K4ctNfXHLi8GpWQb7juSpeP76L/AC/9yYzbR51Df/bjJPzTv7DGfut9EfYmjgFUpJd0MiCqo4pfeifP/wCs44D4sGR8wl6WJzRhjZHC3lExrfkFMCnC7DAEzueMInCI+Kizu65PXNOSy2SWc6yrm2d4mxghlnu0y91p6ka+AU06e7US2wX7CWXQrWZMlqquZE0uebAXPMm3IDVV6r3weQexYByLsz6DT4quTVUkjrvJJdx08uQ8FJbJ2M+R2FoNr3uch6an4L0VXTNJpIb9Q8v7/wCEcqWqvveKlhf75Oaqvnk995II04Dy05rg05Fm2vlpe5yztYZ3V8oN1WgDHn9dPzupSPY8TB3WgeAsps63XWsU18f2Ij0+UnmyX+TPodmPcCBG436WGmueakKTdeQkE2bbxPnwV1bGBoAlGrmW9c1U+zUfhfuaoaCmPjPyVmLdLS7jl+H9FV/aPTSUUUMkUlscojddrXAgse7RwP8ACtSa5Ub20Q4qBh/gniPqHt/5BRo9bfO+O6bfPuNbTWoPEUXn2f0EkNFGJmtbK/FJIGm4xOORyyF2huQyurGmmyJMUELv4o4z6sBTtegbyzOlhAhCFBJy9gIIIBByIOhHIrGvaDuYaZxmgbenccwP7px4fgPA8NOS2dJzwte0tcA5rgQQRcEHIgjiFDRKZ8zYV5hVr3+3W+xStLDeGXFgublpGZYTx1yPLwuardKOeYV6AhCAOZocWbcnC9vPUeCntl7UtGMWoBab2ABwkDS3H64qDBTbadH2rO6bOGYHAqa7XS/+v6FdtPq/P6lsZtN/7Cz7gXxkOJBJN8zex4qQO13Cd/ed2du6CRkbcMs+WaybZm0nRvu3IjUHQ9CFcW7Va9offXhyPL6+K31uuzujn2RnDsyX/t2YMOKV978C0ZYtLYeWX1kwk25Nhc98zwBYBrTnpmTpy1z81HT1DrcGj+Y8OoSL2XaQ93vjCBp5n4+qd1QXaKEUpeWN27yGRwDnS2JNi97iD8flZSlG29uPHpz8lVJKLC4APx2OQ4Dz/RXPYzf2bOdv1WK7Uyorbxya6tPG2eM8Exs2iGV+Jv5/RWmbH2YImDLvHM9Oig9z9i5CaQdWA/7j+Stj5LLzlk5WSc7Hk6uIwWyHYCkJXhNaqsDeKi/7SDjksltmVwTGJKFy7CZxyXTgOWNFgqCqr7V4sWzJSBfC+B3pMwX9CVaAoL2iMxbMq+keL/K5rvyWrSPF0H90V2LMWWrcmfHs+jdqTBDfxEbQfiFNqp+yufHsum/la5n+V7h+Sti9dLuznw/CgQhCgYEIQgCF3t3djrqcwyXab443t96OQAhrxz1II4gkcViu8W6tTRYe3DHNcSBJGSWEjS4IBYSM7HrYmy+hE12lQRzxuilaHseLEH5g8CNQeCjBKeD5quvMSnd8d2JKGXCbuifcxScx/C7k8fHUdK8Uo2RvU7QwmwFz42SbNsN4gj4qHq6mxsciMj5Jv26nCK97Hc8Yu540c4keeacbPruzde1x9ZhRj6jKy5EieLcXlCSSlwybdta7r2xW0ubC/Oyn9jbuVdaxssbWFjsQu57WjuuLTle4zCojZVr/ALMNphlCwX0fJ/vcfzVGt1l1Ve+HLyTTpoTeBtD7KaouuZKdg/E9x9OzsrZsHcHsgztpmvDdQxpAOd7XKf8A9vdVydu9VxbeoXWrEkbq9Mq3mJaS8NFlD7U2kGC5KiJ9vi2tyoKed0jruPhyCzfVPvwi1QSHNTVvmOpDeX6p/QwWTKkYpeAKu6WFhDIeQpy0puxczV8bPeeLjgMz6DNZoQlN4isv7BKSistj9hUXveMVHPEPemjfEwcS97S0Aet/AFNKjeEDJow5XBfqddGjw4lRMu17uJuSdMTveseDQMm6DRd3Q9GvlNTs+lL+5ztRr64pqPLLd7M4RFTvg/6b725Ymgn4g+quSzv2ewPfUzS3GANa3jiLiXWF9LWzPG+HqtEC71yxNlGnbdaBCEKouBCEIAEIQgBjtnZUVTE6KZuJjvUHg5p4Ec1h23NyauCZ0bIZZmDNskcbnBzTpfCDhPMfkt/QoaDJ8kb0bEmjdd8ErchixRvBHC5y06quBpOl8l9S79UN3NfwIt48CPS2XRZDvNu9G5xe3LFrhyxAeHkro1ZWUUSsw+TPYqR7vdaT6AepT2DYkh94tYOrgT6A/mpeXZrGCwvloA13zITU0vEi3RT6LI9Vewzr9kiPDhkDiRci1rehKcbPrJo2YGSOaMzZpsM106Fex05KFSsYfIsrX3XAq3aE/wD1pP8A5HfqrBuzVPfiD3udoRicT0OvkoMUR1JA+uHwSjGFt8JOfU366aXwqLdLGcHFLAV6hxllvJecYGpA8Tb5rz+14W/fB/Dd3yVGp5zn18+XPPX5ruF+Tmnja2en1l6LJDpUP5pMvlr5eEXkbxsHusceps0fWY9Qh29jrd0MByyviJ5gHTTRUuLS31rl+XwTqjrMONjx73uuA08T0I+PRaYdM0se8c/Jnlq7peS0v20+QWxuN7cbC+ugtkeqS+0G1rgA8uut1DMk6/8A7y8OPmupJyV0K6661iMUvgxylKTy2L1tQcFm5WLrHiO6Tr6eiU2fUOeG4xZwFjkO9biepUe+Um13NGZNm5lS2wKJ9VOyGMZu1P8ACwe88+HzIHFNlLlhtb4Rq/s8pcNMX/8AVeXDwADR/tPqrSkaOmbGxsbBZrGhrR0AsEsuZOW6TZ1K47YpAhCEo4IQhAAhCEACEIQA12lRNmYWO0Oh4g8CFjO9m7s1O84smk5PH7p58z3HZDI+V1uC4miDgWuAc05EEXBHIg6p4WOIk61I+bpWFzdO833gDkeovmoic20ueIPkty257NYJSXU73Uzz/D34/wDI43A6AgKg7Z9m1fES6NkdQNT2Tg09Tgfax6AlaPVizM6pIoObjp8PBOoYg3Nx0+j+q42jBLCbTRSwnQ9pG5oPgSLHyTIVLeZ+v6KVJCOLJWM4jcjJo08P6/Ne0z7G/G/T5+ijRWtta/19fJdNrmj6+uvqm3oXax5U0mZMZBvqzRwPMXNiLHyTU3GrT6EfXH1XLq4FcGtPBx9fH9VDkicMeRO8frj9ck5ZMPr65KFbUdUOq7cVKsFcCbNVy9Ei6rHj4KKpnSTPbHEx0j3ZNaxpc4+AHzWk7s+x2ols+tkEDTn2cdnykci73GeWJRK5IeNLZUtkQS1Eohp2Y5HaBvAXzc52jW55lb5uTuqyhitcPmfYyv5kaNbyaL+eqf7vbu09FH2dNEIwfeOZe483vObvPRSyzztcuDTXSo8+QQhCqLgQhCABCEIAEIQgAQhCABCEIAEWQqztvf2gpiWyTtLhkWxgyEHkcIsD0JQA630pGy0U7HAEFt8+bSHD4gL5o2vs4McRYZeS13bPtionxvjbFUuxCwOCMC/C4Ml1l20ttwzPyDm3P37WzN8yDllxV9Tjhpma5SysIrT2LjAU4mqWXNj8PzSbZW80PHuLz7HnZHmUCPqVO0OzzJCZGgluMsBt95oaSLeD2+qaGjKdV+wrngYxUxKcR0HQlSNLAFZ90tnfaKuCLCbF4L7/AMDO+4egI806rSWWJvbeEan7MNz2UVM17mD7RM0OkcR3mg5iIHgBlfmbnkrogL1Y28vJvSwsAhCFBIIQhAAhCEACEIQAIQhAAhCEACEIQBA78VnZUcrsWH3W3vbJzg2wPC91847ajLicGnC39F9T1VMyRpZI1r2nIte0OafEHIqGk3MoHa0dPne9omjUWOQHQIA+VZKR/JImnI1sPEr6pfuDs4kk0cBv/J9WSlHuPs+J4fHR07XNzB7JpIPMX0KAPlOHZz3+73vwAu/23XdLQhxDQ65OgAP6dCvshrAMgAPAWVU3z2HCKWR8dOztGlrgY4W474xf3RiORN7dUBgw/Z9fJT0clKGtIfJ2uNzbyMNmC0Z+7fALnO4NslCT1L/4vDIforPtGpBOFzPVrwfTDfioVuz8fuMldnpHFI856aNUqTRDin4IsVcotYj0FyvoL2SbKj+xQ1JZad4ka55JuQJHDIE2Fw0aLPt2fZ5VzFx7LsAG3a+paRd3IR3xdbkDzWybn7HfSUrYZJBI4F7i4Atb3nEgAE6C6lzk/IqhFPOCaQhCUcEIQgAQhCABCEIAEIQgAQhCABCEIAEIQgAQhCABCEIAEIQgAXlkFeoALIQhAAhCEACEIQAIQhAAhCEAf//Z"/>
          <p:cNvSpPr>
            <a:spLocks noChangeAspect="1" noChangeArrowheads="1"/>
          </p:cNvSpPr>
          <p:nvPr/>
        </p:nvSpPr>
        <p:spPr bwMode="auto">
          <a:xfrm>
            <a:off x="155575" y="-1957388"/>
            <a:ext cx="3295650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251520" y="2060848"/>
            <a:ext cx="2609551" cy="2421212"/>
            <a:chOff x="539551" y="2420888"/>
            <a:chExt cx="2609551" cy="2421212"/>
          </a:xfrm>
        </p:grpSpPr>
        <p:pic>
          <p:nvPicPr>
            <p:cNvPr id="12299" name="Picture 11" descr="http://blog.giallozafferano.it/saborbrasil2011/wp-content/uploads/2015/04/quindim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2420888"/>
              <a:ext cx="2609551" cy="2104938"/>
            </a:xfrm>
            <a:prstGeom prst="rect">
              <a:avLst/>
            </a:prstGeom>
            <a:noFill/>
          </p:spPr>
        </p:pic>
        <p:sp>
          <p:nvSpPr>
            <p:cNvPr id="9" name="CasellaDiTesto 8"/>
            <p:cNvSpPr txBox="1"/>
            <p:nvPr/>
          </p:nvSpPr>
          <p:spPr>
            <a:xfrm>
              <a:off x="539552" y="4534323"/>
              <a:ext cx="2592288" cy="3077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Quindim</a:t>
              </a:r>
              <a:r>
                <a:rPr lang="it-IT" sz="1400" dirty="0" smtClean="0"/>
                <a:t> – AFRICA / BRASILE</a:t>
              </a:r>
              <a:endParaRPr lang="it-IT" sz="1400" dirty="0"/>
            </a:p>
          </p:txBody>
        </p:sp>
      </p:grpSp>
      <p:sp>
        <p:nvSpPr>
          <p:cNvPr id="12301" name="AutoShape 13" descr="data:image/jpeg;base64,/9j/4AAQSkZJRgABAQAAAQABAAD/2wCEAAkGBxMTEhUTExMVFRUXGBobGRgYGBsaHRgaGBcXHxcYHx0aHSggIB0lHRgXIjEiJSkrLi4uFx8zODMtNygtLisBCgoKDg0OGxAQGzImICUtLS0vLi0tLy0vLS0tLS0tLS0tLS0tLS0tLS0tLS0tLS0tLS0tLS0tLS0tLS0tLS0tLf/AABEIALcBEwMBIgACEQEDEQH/xAAbAAACAgMBAAAAAAAAAAAAAAAEBQMGAAIHAf/EAEEQAAIBAgUCBQEHAgQDBwUAAAECAwARBAUSITFBUQYTImFxMhQjQoGRodGxwVJTk+EzkvAHFSRicoLxFkNzg9L/xAAaAQADAQEBAQAAAAAAAAAAAAABAgMEAAUG/8QAKhEAAgICAgEEAQQCAwAAAAAAAAECEQMhEjFBBBMiUWEUMnGRBfBCUoH/2gAMAwEAAhEDEQA/ADTj5j/96X/Ub+a9XGzf50v+o381GVtWl6+d5SXk+/8Abg/C/oJGOm/zpf8AUb+aw4+b/Ol/1G/mh715qocpfZ3tQ+l/ROcwm/zpf9Rv5rQ5jN/nS/6jfzQrtWpau5S+xlhh/wBV/QUcwm/zpv8AUf8AmpcNmEuoappbf/kf+aEw8LOdKgk+1N4PDUzXuNP9665vpksvsQ/dSD8TnLFQiyuNudRv+t6q0OLxXnavtM2gHjzGt/WmuL8Pzp0v8VA+Vuo3HNH3HHs8WeHGpNxaaI/EOdyrpdJ5NuQHbf8Ael+I8X4p1FmkA7hmH96KOWAsNXHWmudyYZIdEYF7UYTtXIhKEU0krKZLnOKd7rPOLc/ev/8A1TbLfE8scflmWVmJ+oyMT+5ofLJkiR9gS1Q4PB3uwF6rPJrXQVBdNF2yHPUkQmSVwQePMb+aQ+LfF5dhFFJIu+7K7D9waUNl+961xuWDawuamsj8sHsxuyBPEmKUsqzzEHvI5/qabeD87lTEFpp5mGnhpHYX+CbUFHlRUWK71uMOy2AW5PWi8z8BeOL0T5l4vxjSWV3C6jazMNv1qz+EZ58UWD4iQW3ADH+arv2K1i3WrDkWHniDvEq3Itc0scn2LkhHjrQ5bOUhlXDmVjKtvqY+q/fetM5zl4WD+rcXYaidu4oLMMgwkS+diSGmY3uWsbntbtRUWFT7Owd7k30uegbgb9PenUn9kKgaZdnsk6Mtzudjcg2oooQbGWS56a2/mluHwbxFVUqwPGk3O1No5BrGobjvUo5JStMu6gvh0e2fgO5/9zfzW8Mbn8b/APO381pLMwlA02B69KKmYFSeCKZN72I5tGgw7bjzH/52/mleKwMoa3nSi/8A52/mnGXbi5Fj0qSdS/TijbaDDPKD0L4MokK7zy/6jfzQGY5bOn0Tyn/9jfzT1JLiy9K8xWNRRd+gpuxo+rnGV6f/AIVVoMYPxy/6jfzULS4kC5eb/nb+atmW5kmIjuhrCoU6W3vXOMvDNEf8iv8AlBFOOPm/zZf+dv5rz7fN/nS/87fzT3O8Hr2RQCu9VuRCpsRY0knJPs9T0+TFmjaSJTjpv82X/Ub+ayob1lC39mj24fS/oJwWXySmyqfnpUWZYF4W0sK6k2HWMEqLfFc88WZqsr2UfT1rTmwRxx29nmej9fk9RlqMfiIWetV3qfAZe8zWXp1qzReH4YI9c5u3NqyKNnoZ/V4sOpPf0I8JksshGlbA9TVkwvhJBHdzdjUUuaPKyJF91GdtRH9KdwWjXSZCxHF6tGCZ4vqP8jmlpa/g8wmEihtpABH6mmcU4ZiDS3HNcEEgG31UBg8z8z7tSLqbGmTaujzptzdyextjJih4utBYkK/4bW70unzDELIY/Lvt6d+neiI8DiD9ThgRf49qm7qxlorHiNWTcdeKpuMweJY8XJq95zlc0hBZhYHa1BYfUkis24FKo1s0xk60VjL/AAli5Cfw/NHYbw1il1AvYg10DE5n6botjSifMXLAqOu9GeStCxc3sruG8P4vXpLi1uTRw8MYkKXVwbdKsWZZxGsa7XYne1TxZuvk6xso70jf2C5lOTBY3QzMq36CgcBiMUWI0brV4XGvIQUS6f4uBXkuHkiJZQrX5A6UVTV0DnK6K5hcNiJwNcYW1XbLS/oibR6FBde4I2/6NaZQGkDWFuouNr0PPjHCuCyLJvqbi3b9qC+Ozptz0bZzhE06lhVwrWty35X97UiGKnjxWp0YjSSY+SQeoH9q2kzU4iIwIx1kW8xQdIYdQ3HTvU+BglhnRNTkNH62ADEke54G9Pxb2InWhnlWfQzLcKUdL+gix+KlOGZ3VxYqRuOopbmOTXf7QHkWS1lvpsbXte3NEYPMpSQpA2F2I3v8UsnTVhStaCJp383RbgbVk8MrjSxAB225/OpMNjYb69XrI3H9qQtnLM7/AHbKhJCtfe4o9XWzlvwWEYdlCqhufmocZj5YnKnTst71SMT4lmQ6mcAbgW5B96Fi8VLNCySN6+/WnitXQHB2XPJcyMhZidPNx8VpNmevUTYji1czxniyTVpTptfuKEi8Qy6tjanWGdHOrOjPmceCjvYanewse/FTS51KY2kBQ6T79uOb3vXKsfmju139Y6jfp1BHB96fZDnsSoxYP3sWvc/N6s4yjGxeKst0firTo121G+w6AW5rbNccspDLbbauWYvFtJM0ii1ztztVpyFm0ermo5YVs9H0CrLod6qyoQ1ZWc94u2eeL1KFY9yevakGQZV5r3kB08/NTZTkjE3lFgLbd6uLgIoK2G1WlOWR8pHh5MuL0sXiwdvtguDy8Ko0LpAPHeg88VpGGrYD8NNIcRe6qbva9KFxa+daT67cUfFI8tylKVvs8w2GMpV2AEaH6R3FOYYk39Pub9qHwBAup9IHqPvepI8WXJv9PHz2rtRQrtm2KwyTDUDtx+nSongSJ9SICzW2Ht1onCaCCAtiOlKsxz9Uby9B1nb/AKNdJ6/k6PYFMcRJIJVAO5W1+AKc5W6qpjZwX5IB4vVfjdxGyFiiBrs/U33KimOT4KJSxRi3Vt+vQXpba0NSZNjNDApGBqv/AF6mq5mEbIdLi3vT3Axu5cuojUueOSRxQ2Z4BmUs1yB+pqTTaLQmosruJxzaLLS9czYC1SYqdRtcD2pVNINWxFSjF3s3KKroY4bHXYMd6djHxlTsLHpVTWwFRDF22I2qjTZNwstM2Z6l8pCwHttWuXki+l2BOxub0lwuJXWCDameEuxax2o8b0SkqLNhc9MaeWvqc2C26jr+dMMWplVlESi1tWsdG5Pvteq5JOYNIhhM06gMzEWCr1terFmGIU38yQJqA1C9rC17DueaZvRCUaegOfFrFE8bIixAWUrYAi3YcG9ANAyz4fyC4DJ6yPVpW9xYE9bV5g8PBL5p80mDgC9ze3q37dqcz4k4dVEOEk8oAXbYn/y8m9OnKrYjpOkRZ3mjwujSBliFxf021Hj9r1smIQxxyqSPVc8Wsb7WHFCY7ESyHy3hWQupKoxFh0LEfnUGHLzLshtG2koLDcAXW3xapu0hopFOzzOJMJjn9IKk61I7N/vegMz8SSSi6bW3q2eNMjM6xvHHZkVr9LqBe1j1rkwY3NuDWvFCElyo5tnuLnkbdmvve1b4KNW3ckfFR67ED33pvmeMikRQiBSObVoutJC1YAqJrsOLVrMo5FeQg3olMOx4Qm9BzdjxhfSBRFv81NBhrG1MsNlMjfgNNMN4alPO1TlNmiGGX0K8FhBerPGgCCwqKPw2yb3ua9kLKNJ4FZMqbdnpejxNOyTVWUP5lZUz06Ou4oBE+aV4pHfQdQCgi4o15FGpnOwG16UxJ5u4f0MQB796tJ2fHR12NYZSXJQKNOxPeg8NhF815JDqJ424qVclIPoey39XvapvJlt6QNuB396d3QhuoQMBpJY7cVHjSsa2LgFmG3sKjxeZsh8tR6wOPc1WoHmmlYuo1xG9jwb8VJvx5KKOr8DbNc9mYqmFjJcjcsLADuTQGEyRnVZZydbNyOhpxhsVIZCgVSWAJP8Ah24qXM42cCJTo+Onc01WLdaI8PhgQyEhlXqO/vUv2PRE+l7E30gWG54/eo8uwaYaPSjM7Obnqfc1Lm6M2iyHQPpHXX0vXS62cnvR5hsO6RRiZC0g99rmoc/RgABIL8lfbqKKxQkZQJ7CwuAD+IUvdsPJMl2BYoCN73tzSzqOkGO9s5h45yswyCRSfLkuRvex6iqx57dzXXvG+TmcDDpYbawen/zXH8RCUYqeQSD+VVx9Uz2fS5ucK8o3GMf/ABGvDjX70Oaa5RkEs7hQpUH8RFUaitspKSW2DLmTjrXTv+yyRGilxEhF0OkA9Nrlt/0/Kqu3gcBv+KG7j+1dBwowuEiSEBgWO3Pqb+b9KhknCviYc84zjxiTYkaJjidbkumkRc3BG3warmY4KQNHLidKpuhUm5Ia4H6CmOZQl8RGGJiKevXqBLdLW46/lUuIgwshMkssh0Egaj6AbWJ4sTUoyMr0bZLNCG+zHaLyyV0g79wSKMlVnK+T5ow6A76vqPQKG6DvQ+VSxqgjW0cSmzEfU4P4r9Abn9KlzG4nhhjYmEgjQDcm3G9+O9NbfYlbAvPhDh183zwSAzm99rFb9vinWEkR4y0bBbbsepawvelOBwsyvGCFKPI2w5Crclb9OP3o2eBZGeOIpCgALWFjqJPA445oKDewNpaNExsc8ZRo2ZhuSGt19Vj8VyLxTkgixTJAS0bgOhPQEm6/kRXXxiIkPlCQMEAJsP0FKMzwOHxbyMjCOUAKtupHIIqmPI4MNWcXxGBlAYnpQSTsOtdmxfh9CpRxd1HI61zrxF4fdG1pG2k87cVtxZlLTEnBraYjixbXBvVuyfPh6U0iq7h8mZrG/NWrIvDIjKvJe3xXZ3BIr6fJODLXh5OKNjmqIQozhV2vwK2fCOGt71lU0z14ZoT7DFcVFPglccVAdS8gipoZqommNtbQrfJTesp75grKHtwG/U5AnxLjw+HJHpIHFDeE8ZfDKZBpVdx70PHlJl1GVrL0Hcd6aZBhysZULdFutQTb77PBlSVIKyzFNI2oElD0ppgWZWe9zxa/SgYoniAKlLdq9wWbNIzBACUPr9qN/KkLxtMyTBL65iR5ga/wB0qtZZiXxMks0ZUKPSQetqc4zHoZmY30BTftf3pbhBG7O0CkErew4PY0jasdLQHgczkXFqmgrcHuQbVc45EK+aDre1rf2pP4dBT1yqdZB3I2HtTfKyVLal2Y3UAf1p0kqEk7IsPiHMhYKNI2sBclrUYzDQTId06DuR/WhcXiJRrZNC2FgD370khxtgHYa5ARdVO9+SxpXkSOUG9m08HmBjI76hcKgO//ALrcfFJ8twcQnP3Vyi7AvuD14prisMyJrjf1ym79QLj+vShMJkK6VlSW0mqz3/HY7/FKrKWix47BhFDbBiOOem1crxvhB9RZmABN9+tzXXMTGboFUubbsTsKoea454ZbS2ZZC1jyEI6U/XQ2DNKH7RTivCEcIV9V9gbe9WCCW+gMuwHC/HWk8+cyM/lMp0H6Tbdv9qa4LG6PugBe170sk9WwvJKXY5yLAQyeYwHqRgVPS/b9aWth5p5PMm1xGGRinoup7HUD/anWExqLhwIlu191HOrt8n+9RSTzOzKsZ1alZuLAWGxPF+dqR0uhYtrsg1LEqyzoGdxsSQR7gXG1Qvj2aBGiwxWIMSVIAtYnUbHnff3rwMzM4lKlQ19LAk/TvpsPf+tCY7O4HQphy5kUbj3A7HpRV0dWwoTNi1RlXy9QsS6kLp4Jv32NqLCx4d4o4SZmsUGth6Vtcve3Atb86S5PPKyfZnZCkgYjtbqAN99za1EZ1gHeNfKkXShB/wALFQfWm3Ww4pqoD7p9Ej5pNEhZkZ0WUnzF4sR0B3O5ttRmZRYpI/OTTJ5rLeFrABWHN+9J88zQ6FZSjxIL6Bt0tc/Haikx8cuHjP2suQAVCKNzbZbcntQTVHOPkBj8UjDRMPJVRqOrRvYtzcmvfD2ZsYy0MdhrJaSbSFINzsSASbnvRhlwwhSJ4yTKyiRShHquCdRt3FqKxw3YQRKVReCbBSOgB2p2kkBMW4/HSrIZLajtsNweLm9bZhjPNTW6aLra3PPWn0OBPkqZCoYj1ADYAi4/S9B4PCCNWDMHudtulTTaKWmctznIZMPH5wkv6rhR270RgfGLaRHIARV/lggl1qQeLMD8Vx7N8rbDylGB0k+k+19q24XHKuM+yU3KLtHS8uz3D6wisC5tY/NWeQaWVhY23I7iuXYbIVjEUokJBF9uQac5dnkitINQfSPxCxt2rPPGk/iUVtbLzmTqo1EejoOtzS+URiwAJJ7dK0fMVljjXlnI2H704iVI/TqGo8A8/lSpu+wrLKKpMWjAt71lPPK+aynt/Yffn9guJxUZbSynU2y/AplABFGFBtc9fehcNjcOzqYzrZdzve1QZhKJ9ZQbgb36Uklx3eyK+WmGwMi6gCHF7k9iegobFSrALRx2MnXqx6Uryz7gWCMx5JJ2/KiJpnmcSuQqRnobkkdqTlobg7DsZC7wGNgEJHA/F3oLD4Aw4YyxEJc3Orc7dKQ5/j8TiJh5IIYD0Dj8zTbJpcUkLx4pQWsdAG96dVKxXFxQ7wuIY+Wr2NxqIXsOKFGZszeYslwL2iAFyOLk1MmVsoisdUjCzm/4bbj2ttQEixgzIPLjYWW5be1uaE00dGmwwESeqRipvdUuNu16AiyJcOxYSF5ZGJa524NhYdBVZyxYtZDTmWRyVFjsLHY3q3YjGYfDyl2JLhLKCb3N97UiQ8rWkLcfnkQiMIBBH1251DmtcLjljTW6a42Atp/D3uO9Q4LHLrczxOGuWFl2YNbf9aMxmRhdSqTHqGsm9wALemx61yVPZ1roajD+bB5UckgZrNc3GgE3370lzXCM5khQKVUbMRsJAL2+aY5tmLPhGkF45NOlADye/wCtUPA43FLIuHnUqsjXYC/JG5Fu9qrx+hYWNYWP2Y+fIgdPytTXI41lVdCg6xa55Pc/FJPHKRJhGHlnzC1gSDt/0K0/7MfECyfdWJkUBQo/w2Opr9BwKPD48jm/Afl2CnjzCYp6k03bQCWXsAt+SOtWwwSRp6WUByPRe7EnqW70vnLxTedBDHrIs4EgBZfjgkf3ojEYkxQeapCO5Dvf1c/h52AHapck0NK27F+Ny6drQwshZCz+onqR6Sw6360ow+VzyyFWwyl2B1NrtZV2YXG996YYfC4tDPIksZcD0HfdSL2It+9E5ZhvJH2lsS7/AFEsbaXJHqVVHT+KaHxYG7VC/NfLQpHGgRkK6olUhmC8ANfYe/WpvEbf+FZleCMfVZTdtQPQ9+lKc1z/AFsXew1gCMryGXcfJ3O1HYSN3w4aaSKJ2U6F8r7wnvpO5otXs5KuxLG8TtEdKhmZbqWsrXJBB/Y/lV1wWXLhX1t5PkhWIsPUrG2/a1r/AK0hU4PCQqxjcSEAXcFiT/hsRYfAqbIcl8+OR5WBRrlVMjekHoegtRQJ7dhj45sVM2HjsIXUkydRbm3vxal+Y5C0cchGLcRhhqFrkja9zyTS2acwiKMI4s/qWMlmcbgkkb2tVpWdFgaBbgufT5gILX9V9+xrnKuzqrohhKtBaKaWVgLJ6Qq8W9RI6D+leYXAPa7y+tdgOB+dbY1Xk9AeFAhF7tYEWvcWFDiLQPNb74Hb0k2BX560n8IZdbZtiMvGHGt1Mjne6/NC55lXnaWlQOxX0rbitVxjSERgOrc2O1hf+lF3mDmzK4PpYdVPcUFp2N4OX5rDiobIu4BJAG5X2qDJ83bz1dxcGwYd6v2bZBKs3nF7gg8C5At+KuV4skStY9TW/DxyJxaIzbW0zpGClSOZpkuUXix4v0pv/wB4LiJUf/huoNia5jl2ZNoMZewJvb3q3ZAqJYOxaV/pB2A9zUMuJxe2UjJSVllbNMQCQHBAPNqyt4I8Qqga4f0rKloFsXZbnGGjRvLGiQE3B/EOhp7loswYG6yWN77A9q5Ri5Ot6nXxHKoUA2Cm4HTaqOFmyXo5Lo7REizM99WheoG3uKmhwOHuGXrva5sT3tQ5x0giw6WARow8hUG9j0sO5qPGYiTZgFVLH0nm3fapOMcf8mO5Sf0gjzIg2rQuq29j0B4HvQkixtN55nIWO1luLXPelmBiExDEta+y8cdb80ThVhikk1QXBsbL6ht1Pv7V0UwSpdEWYZm0bSYhWcC1htdbe1c8w2b4aXGO2JDnWDu2wDdNviuqaPtCskZXSRcL/h/Pv7UgzHIRiJQ8yJGU212Fn2ta1Vg60135FtFOMUMWJjMcgKFr2v8ATbfmup5N5ckYxUwUBhaPbp/vXN3yAJ0234/arFl+YTpDFEQHCG4tyQNwO1K5R7Kzi2kWbL5ZJC92SMKxWxF2K9LjpSrxTadkiVrvq6Hm3Tbp1oDO80cYPnTI2/p5uTvVX8I4qWDENOLyNYg6j36/tXVy7YIwq2ix+IsKY0SLzWeTWoS34Bfr0780+xkawSwsNTtZrk6bAW5v81Us3z95cKU8u0xl1EgcLtbf9qQL9rnYapGA4/KgoNbsfg2tnSJspfE6/Pb7t7eWE3tcfUTQvh/KcLF5sCKpZRZpVGkkjoSOtqDyF/s0SpEJsTIxPpF7It7cdPk1Pglc+fh44xESQ5ZiVCMRzvueNrUjemheLQ0iaOcrqhGiMEDT6iu1izW79Pmh80gTSow4Bs4JJUsFA3P09NutQ5c72+x4eaJn03llJNy52LW/LjpamOIwbQwLC8iqpIH3KkM5P1HruaFatAunRqs8jhtSIjaTY357XHNt6Xy5nFDB9nWNpGVfV6LgAm5t0tv80v8AEmCxLtGMMrKt/UbrfT+Z3aj8vxMSRSQyOfMU6jrsCAQLG3ajxoGgfLGihTz4k8xiCIw12JN7FgANu3XitWxM00jBQTi9Jte4CqTwQdgP3qHwljsQ6vpiWIA8vcMbkm4B6GohgHkneQzDzVOkop2KgXAv15opNNphaXYRgMmxfmn7Q8Ra10Cm9iD0/wB6kzDEq3lxF/KkJ+8K7G/UfoP3qDB5lClhY+ZqsG6267n9LVPjoI5fMYaXkksqXHAtyfcb0a8MFu7JsowqRvGyzqmrWzMxBJQN6QCTzepcPm2DxDS3xDO8ZIRzYAXAvYDYi+16Rs+HeLTJCodPSpsbE36exNAjw3rOkaY2S5QrwWPe/TpXRim3YWWFsGFOsKkt9/W2k7dQeLe1bY1J5naWJrRaACq7nUBswHB7XpDnEESQapH82Zl0gAkAX52B+d6i8OZtiVRdCExoeALX/Pram4uKOir2MZZJSFZpLeXZTYblSeD2NE4x4IWD620kD034J5oQ5oY8QxCjVKQxAF7ni+9M51ieXRiCl3AKtwKm/obow5oFW8bjTw5O5N+1IfE3hTCS6ZIX8sW9TW5J9ulGmZElMSR60v0FwD3J7UXNlDSIfLa4Y7gLstqMZyi/iBxT7OR4/DeTLpVg+k8jg0zhzaWZo4nsDqFnHIp/4j8Lo0TTppiZBug3EhHJ9jVGViODZuntXpRccsb8mdrg/wAHUV8L4m22IBHc1lc+TxNiVFvNfasrP+myfgf3V9nS808IQuAsUbKQRueveoMw8EQRMjE+ix1Lz02NWXITiJXYSmyLu3uQbbVH4g1MCIkIHBcnp15qKbjuy/v5H8bCfD2KV4Shct6QLjnQgFrH5qM+IsLFJpMcjqQPURq0te2k/wA1TMtfExyNGlgtiAOhvve/erTgMAqwAKDI9tTE77ncj2oZP3cvBNxSGWKzBLqzDSt+g6diRxUEWKQO7QNcBQSo970hw+avLKB5TmwOqyn0+59qY5hlqxNHKhIDbFV/F2FvmgurYrVaJoJlA87UUjYlnVRvv7Dr/NC4jGwaGUxzFL+hiTe549x+dNoYVaI6BoBcB2I/FtsP6UHmOHiDMJTcBLjfn5FLV9htIriQyKGF+T6d9z8mh8Qk/MRBKjdNXSp8bi/vQiB9JtY6Ta/UA1vgcqmcFl0gq269SAd/zpIL5WzTOS4oSReKowfXHuOQehBojCeL4la5iG97nqfam+a+HsLOCir5Tkgs7bEd7d6514kyf7NN5Yl1gi9xt14rVDHjm9EPcaW0XR/FOHcX8sqb8bWt80Ni/FMcbAxxhxYHfaxPIqhLi2BCjipXdjuNwKp+mp7OWWLR3bw/CDBHiQSjlbsF4OoAhTfoNvzpbk3iSXESzo0YXy7BTa+sXPJPA2H61F4OwWLhwkcUgUar2DN6l1kWB/LpR+bquEdo0XzXkAu3Lnsu3QdBWKVLkgxVtELST+ekcsISAgl2jI6Dg2F7+9R5zneGIX7OrSFNgQzFQOD8kUJmWKxLaC+HmVda3Nral7G2+/FvemWc4ySNA0kbJCPqsBdQew71yjVaC3uxLj87mkjAjliuDwbhtunHPzTzJ1k1iONYpldNbSObkezbXO+wG3FLkXA4h0YqY0T1M51LrHAUsebm1S5jh3V9eD04eE21qNjJ7i/G361RIWTQ2y3FSedKJI1lKbCRQNr/AIbE3G1qR+IIpSBiYZLSMdBTYhRqIHHUHc/Na5lkHlzJ9nme7t94hY6WNtz+1ezZd92xlYppb0wgi7NtZtt99rAUPzYFV2GR4GG4DRny/QhnPLtvrsehvXhy+ASEIzqTe1mvcG1134+a1iz2LRHE4BSADUGU3L2vbQd7i5pG2eGGbW0YljmXUi7DSjH6R1DA9L0VF2creh5H4ZWQqYBIq3Gr1ekrvf6tyT7UPjZYYoZi25LaAAdwARcA89/0qv4jxWyXGHlZYiPpYboeqhj0pGM1jcvduhuWvyRu1Nwb3Q6j9sa46CBGIQ/dtptc9+l6JxGfmAuqEaAOR0Nqo0mav5ZhBBS/Ntzbjc8UOZjo08A7n3rR+mb2xfditFgwHjWVGVnUMQLX6mpD4mWWcSPELdidie/tVVt1sajI37Vo9iBn9xnWofE2HdjKFcXUfdpxcbE7d6LwHiJZFusvlbkhAPV8HtXNPDWZCFmOsqx42BB+a8xeeu0hcqhPF1Fri9ZJemfJpF1kVKzq0ehVQlRIxPqBbkHkn3rm3izKwk7lANB3FuBvuL0Tis1RkWSJ3V12ZL3uDzbqDS+XP5HuGQaLWCjpT4ITjtIXI4t1YjkQ3r2t2c3rK2WyFI7Tn0s0smmKTQqgklTz7UdmmGlkwxJILKitYGwYEb0XjYoY4jJFGNLDcW4N+1VvJ2neaQMxSMJpCn3OxFeSo+DRerF2TwMVDGQAawPiuhZGUaJiLKUY+m+zWHJ73/tVNw3hxVEt5H0A9t9X8UDg8C7khXYgsBrvtzYoR0teu1yGrkuy1ZUk+KMpsE1ru6m1hxpPep8NGfJ8ttAePYMp1fDfnQ+BjOEhmhn8xxHvaO9ir8b8352quYPMI2BCN5IQtdWvqI6A33ocb6A+39DjNpnhgSMMXJYspW12e9wCP1/Sl8yPIseIlu2kXZGBDC3O3UVLlzQlPNDq0yMdr779Pgjiihi48QZGdbSAaVVtiSeNu165dgehZmeeX0pGjXY7alIHwPc0b4fMjyOW1KFALKw6/NDeI8boaKMAHVpI7hwRcA9NqlwMzzTFFIh02uedQPIvTP7QfAZi4mMqssQk02YMLarE7i1QeJfD8GMt6Sr8ahtp+asmHgsQVsEUkMR9RsP6e1KMyV/MDRTF0c2YC1wBybiik47RO7dM5LnmTCHEKhIKAjcdb1piY9Uwhw6/UQPjua61mXh/CzJ/wlYjcNe1z7mkE2VxYcHy4gkhF2a97DsD/wBc1Z56W+xoQ5PRbfsASDVNLeeP1qS1gdP0m3UXpZ4ZwcToMwxEpaU3uoJ9BvYC3t0HvUmHz6MQLNiIfUgAV2W43G5F+drUHn2LklAGBi9LMrNMV9JP+I9xWaK1VdjtO2mTZvmjxyLpdy7OmhHOyb76gOR15o7xUWZFfzo5NHq8phZXPzc8cgUmOTrZDL5pxKgksCSpvybcaf3orJ4LQNJojLsx9T3uoGwIUj2vau/H0dUexfmGLxc+G1lAgLaVjFiXsbNa2wGxsfaisX4kjMJR4mG1idyd+urmlk0k7CIghljkCrYf8Tm5t060pzjH6ZCGgZtKnUvAt0Pa4oxjbpDuqLPgMudXSSeU8DyzHa3HqDA8m1eZoXM1zPHqADRs4sV0tuLfpvSBc8DYdGMgIQbqeRta9+9JMbiT5Q8wgMb2LtdrXNvfimUG2cofZYM5zOVp9cSo0jKRJpNwQOGv23NV3MlBJ9R80cgcD2FLo87aOwjFzv6u+1Lpca5JLNZiLG221aceCXkSWWEeg3OM58xVQLZV/c0ldz3rYitT+grZCCgqRknNyez0JtWyyke/zWjSEccVBcmnqxLoLGJU83rbZuDUuFyKVwSAAAL7m1GYTwzK3Nl+TU5TgvJSMZPsWBa2KkdDT3/6exC/4WHe9CyZZKeFP5cbUiyxbKPFSsXxYkg9vep2xQ4Fr0OYSCQb1iYf9fenddiJvoOOEPUb1lbLC9uR+tZUbl9mpRx/R2TMWeFCrOZGZSbWHp96W5LOJjDKPU6ORIOL2v8A7UIsc6/+LxMqi62EY5IPH50dkuAjLtOHZSd9KnYkDr3NYVS7EfRa58O8uqSMhANmBHJ6UtyzBhmSG7AKxZ223fm1qX4/OsRBh3exkV3Un8OhQR+taYTzXDTtKILnUoPNuh/OlkvNAiml2Nft8+KeeJAiCNluS25tfa35fvSKNNMmIaaMa5mCJex3G1ifc2rTKssEmId5cSY1tdiGClyew7c0wzHLtKOYJPu1IYF/US3Wx7cVz70O0loVSYSFpvMllRJUOlVUixI7+1Ocd5ErRMB5kqnSpW9gTubn96iyXw0/mSpKEZFIZnA9UjHcC54HvUk+IaE21IC0g0qNyNWw3vyBRt3Qrp9EGOyXD+WZJtTSKzFQjbqb72/3pD9qmgxAhPEjK19tQXoDbrT/ABmGVXCowBbdmNzcg3J/Op4EV5GBAErD6uun2PQAc02kqYFJjF5JFkVAbBgSR34/Q1DFhLOwU6XuDoAFyt+b9jQvlRiVI/Oe4BKnki3P5fNTxTRm7iZmlF1Gk267C370OxejBubNGy+onbiw5BqnvmijErJJvFquwHBXtbtxVnzTNHSyfSxG5uDzsSfeqHmkihyfpHf+Af0pXFN0acC7Zcs+WbGaGCiPDWvrbYBdrNbtTnDZeq4ZMNHimZevFynLKLcC1/iqBgs5n+wPcEgnSlyPoUdByQDejcCkJijLpLC/l9NSAni4b3G9veuppPYso9IbSYSdkaSDErpBIWJidtO1tV/61Tp82dtSzyshFwVU239+9OfDuVQKJo2Ym5uBqO6kc89Deqvm0sRI4OgsLHa/S36708EnKgpUgzBZxi2sVUGOMEIdlH/q9zahpc5LROXAJJOrfb8qrOJzJiSATp6C5sPyoVXLECta9Mntk/fSdIJxeL1sSBYdqxIi/cmvWwwWwJsTVmy3DImkn8ieCe1Um1FaFU07sr3/AHZIDpUFiRwBTLBZAWt5mwIP6ir7j8OmtSSIm8smwI9XtQONwPnIpghK7XJZubc1CXqJdCRxoqOX5NE1lJ9Ra23NOl8NpE2koH1Dlj9PvVsbKIkSPytDEG7dySOKX5zlsshFxtbi+43qbzSbqxuCKxickVAVRQ4tuR37CvMH4YjZ0G6X51VaYGgUtG1/TYhhwNq0gRZtQMp0qdqHuy+w0iDG5XGiiIDckWfkbd68khMR9VpQRtpHH+1bPLIqupGqID6rc1rhG0oYioXULghr3FKm12HsElmdWEXlk33utzYGjYcvaEMwcHTwtt2vWZVII2Znku1rbn9OK3aBpLyNJY/hI2BH80HKIKdldxeTPMzOpABubdrUBgPD8shO4AB5I2NW/AwowY8Fbdfq9qcpFIEDAKAxHp7W61RZpJUCSRT/APuGVPT5QNvevKtuILaj96tZSe4w2exzWXzZFWSPUGjPJS/ArfGYmWPygUUOZSwVDvY9SO9ulKZ8keCUlXcwCzeWG39j8Aih08SQJIzTESX+hrXK9x7H3pONukN4stWKxaTy+U1gNO6nYX3v+XWkvinxUqskMRClB6m2IIA+kA99qqeeZ+xlVo31Deynlbjv29qrk5dyWY7mr4sDe30BtI6v4HziGRlMwQ7Mm4FgSbi99hcVb8RHbzXSzegeWH+kHfgdq5H/ANnUqaMQjBj9Lbdq6FmOJaVcMInA9IUKNyxsLrYe/JqeWPBuKHa51IzM8bM8IxEf3aN9Qb2vx3360NkXTzIvNkKh9exBv88WouKWVxM2IXTHH6E403t6jzSyTBKLWc2UaV3vYlQR8jmkSoR9UTYjNtIkjSK0jEgAsOTxvXkEcDRRSbgqBrbUb8+tT+dH4TC4fSJXNyFI7/PA2NaphBMTHbSiKCjggFth6SOvO/eqeNiWr0D47EsCrqoCMNK9/URaw5Ir3McGsJEpJisCpYDUzFvb5ot5IoUkeSQNsCpIHpK/hA6d6qeb5ziZIy7BeNgu59jvzSUNHYZmGYSAqnlq8dr6yR6rbkG24NVnG4Y4jEpGWCh23IH0qObfleiUzQhEiaMo9t7rzc7kH9Kr2NxUplJQ+pd/k9bd+eKpGEuVFYNRi2PfFWNWFxFCDpC2Qc3tyfb/AHpbj/F2JkXTKF43vfcfHFSrk0zsjyHcqTbi3tvSbG4JgSXBA3APNxVMeOHTEnkfgkbMOGS6bbWJv+tLcXEeT13ovD4JmjDNst9jUzYFtJJ3Ynb4rQnGD0Stz7EoSvSO1S4qDS5HaowKryOWM9Oo2LG9XzL8Kk0Ki/HXsQOBVKWXinGDzHQmhRddQJ3sfcCo5uUloaMKZbMdgY5Uwy+akbi4Zm6/71YI8EcJDcPrj0/U3uRx7VWMFjosSfLEZVR1tx+dWHE4gTxaJGNhtYbDbpvWOT1UjuOxfBiofMDBhpOwsbb9/mtsekrrr8y+9gb2G552pSuA0uQx+7U3W2/XmmOFiYMfM/4N7Ko/xe4pOKXTHZpgISBoLKW1G46HbtU2AzERyvE8K9/kGp8vihWbWVIJJv1Fjwf2rzFKqSyvBMNwDbnfsDTLyxXvR7iscAAy6bAi0R6379dqYGK7KwiVtrgrtakECYmYMxhJJFtZAG3zTLBxOhEbanITYr6SPbfmlkdVdEMsvly6ZUCK+/fj3FeF1WO0fU+m+9t6lbFSuoJj0EEAl7Xtfets1RVlRIL9pGHS/B3/ALUrV9DXsS4/UoSRxqIYg7en5o+NXaPzS/oTfQDxai4MrdC8RkDK2/qHftWYnCsrDykGhgRpBsNuTTNp9HWbxrG4DhY96ykmKw2JV2ARgL8A3FZRoHFfYkXxhN5xcboRYg9bHmlsqKW123c8dr1lZW5wUF8QRfJ7BJowrW6VHPLfj/oVlZRjtDyDfB2JKYyLc2Y6WHcEHY11TKMKcK0k7KQmkhNwbam5Avff+9ZWVm9Uvkn+AwdRaJ8yzRUkaFRc6QbEfUb787dDU2TypJJdVUCS19uAAdxfbjpWVlZV0jpxSWgXEkJI8WHDAWZyNWw7896hwWXYhPvXmuv1FFFiDYdTsduaysqhKwjD4zBBH8xC7bamIO9+OKAzKR7IQdQvcHhkF/fY7HisrKF2NVMhzSCJZLzXa62C3Jseb37/ABSXA+HSzmVPoDbG4upBB4PNZWUYyaQLD89mnaFwqAgfj1AfO1JcmRtRSQdtKA3G45vWVlVX7RV2TYzDSRyoGVTEDewPStM40NdVB9QFj2r2soJlEvJVDhN+a0bDisrKpzZ6vtRroglhtXkTWrKyrxbaMWWCUtD3Is8MOpeQ9r1eHliuWN7Ko23tv1tWVlZs0UmiVWVrBeJl89VK2jOpD12N9Jo/IpkeQrJM7EklVUED8717WU2XHFLQkX2WGaNVjjDqQFPQ8+x671CuGixMw1bEC2gXUD8xzWVlZpaaR0emyXEYmSHERQKSIetzcnfgf70Hm+LYYiUMbbAow/wkbXHesrKbv/fyKvsLwSyDQ7vfUt9gN/1rzMJho+0OTZTYgbbE+1ZWUjXyoZbR4cC0yGcNZFU2Fzce+1CnPQVEXl7gab7b263rKymUdHeaN0xkgADSC/8A6TWVlZU6RSj/2Q=="/>
          <p:cNvSpPr>
            <a:spLocks noChangeAspect="1" noChangeArrowheads="1"/>
          </p:cNvSpPr>
          <p:nvPr/>
        </p:nvSpPr>
        <p:spPr bwMode="auto">
          <a:xfrm>
            <a:off x="155575" y="-1957388"/>
            <a:ext cx="6134100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303" name="AutoShape 15" descr="data:image/jpeg;base64,/9j/4AAQSkZJRgABAQAAAQABAAD/2wCEAAkGBxMTEhUTExMVFRUXGBobGRgYGBsaHRgaGBcXHxcYHx0aHSggIB0lHRgXIjEiJSkrLi4uFx8zODMtNygtLisBCgoKDg0OGxAQGzImICUtLS0vLi0tLy0vLS0tLS0tLS0tLS0tLS0tLS0tLS0tLS0tLS0tLS0tLS0tLS0tLS0tLf/AABEIALcBEwMBIgACEQEDEQH/xAAbAAACAgMBAAAAAAAAAAAAAAAEBQMGAAIHAf/EAEEQAAIBAgUCBQEHAgQDBwUAAAECAwARBAUSITFBUQYTImFxMhQjQoGRodGxwVJTk+EzkvAHFSRicoLxFkNzg9L/xAAaAQADAQEBAQAAAAAAAAAAAAABAgMEAAUG/8QAKhEAAgICAgEEAQQCAwAAAAAAAAECEQMhEjFBBBMiUWEUMnGRBfBCUoH/2gAMAwEAAhEDEQA/ADTj5j/96X/Ub+a9XGzf50v+o381GVtWl6+d5SXk+/8Abg/C/oJGOm/zpf8AUb+aw4+b/Ol/1G/mh715qocpfZ3tQ+l/ROcwm/zpf9Rv5rQ5jN/nS/6jfzQrtWpau5S+xlhh/wBV/QUcwm/zpv8AUf8AmpcNmEuoappbf/kf+aEw8LOdKgk+1N4PDUzXuNP9665vpksvsQ/dSD8TnLFQiyuNudRv+t6q0OLxXnavtM2gHjzGt/WmuL8Pzp0v8VA+Vuo3HNH3HHs8WeHGpNxaaI/EOdyrpdJ5NuQHbf8Ael+I8X4p1FmkA7hmH96KOWAsNXHWmudyYZIdEYF7UYTtXIhKEU0krKZLnOKd7rPOLc/ev/8A1TbLfE8scflmWVmJ+oyMT+5ofLJkiR9gS1Q4PB3uwF6rPJrXQVBdNF2yHPUkQmSVwQePMb+aQ+LfF5dhFFJIu+7K7D9waUNl+961xuWDawuamsj8sHsxuyBPEmKUsqzzEHvI5/qabeD87lTEFpp5mGnhpHYX+CbUFHlRUWK71uMOy2AW5PWi8z8BeOL0T5l4vxjSWV3C6jazMNv1qz+EZ58UWD4iQW3ADH+arv2K1i3WrDkWHniDvEq3Itc0scn2LkhHjrQ5bOUhlXDmVjKtvqY+q/fetM5zl4WD+rcXYaidu4oLMMgwkS+diSGmY3uWsbntbtRUWFT7Owd7k30uegbgb9PenUn9kKgaZdnsk6Mtzudjcg2oooQbGWS56a2/mluHwbxFVUqwPGk3O1No5BrGobjvUo5JStMu6gvh0e2fgO5/9zfzW8Mbn8b/APO381pLMwlA02B69KKmYFSeCKZN72I5tGgw7bjzH/52/mleKwMoa3nSi/8A52/mnGXbi5Fj0qSdS/TijbaDDPKD0L4MokK7zy/6jfzQGY5bOn0Tyn/9jfzT1JLiy9K8xWNRRd+gpuxo+rnGV6f/AIVVoMYPxy/6jfzULS4kC5eb/nb+atmW5kmIjuhrCoU6W3vXOMvDNEf8iv8AlBFOOPm/zZf+dv5rz7fN/nS/87fzT3O8Hr2RQCu9VuRCpsRY0knJPs9T0+TFmjaSJTjpv82X/Ub+ayob1lC39mj24fS/oJwWXySmyqfnpUWZYF4W0sK6k2HWMEqLfFc88WZqsr2UfT1rTmwRxx29nmej9fk9RlqMfiIWetV3qfAZe8zWXp1qzReH4YI9c5u3NqyKNnoZ/V4sOpPf0I8JksshGlbA9TVkwvhJBHdzdjUUuaPKyJF91GdtRH9KdwWjXSZCxHF6tGCZ4vqP8jmlpa/g8wmEihtpABH6mmcU4ZiDS3HNcEEgG31UBg8z8z7tSLqbGmTaujzptzdyextjJih4utBYkK/4bW70unzDELIY/Lvt6d+neiI8DiD9ThgRf49qm7qxlorHiNWTcdeKpuMweJY8XJq95zlc0hBZhYHa1BYfUkis24FKo1s0xk60VjL/AAli5Cfw/NHYbw1il1AvYg10DE5n6botjSifMXLAqOu9GeStCxc3sruG8P4vXpLi1uTRw8MYkKXVwbdKsWZZxGsa7XYne1TxZuvk6xso70jf2C5lOTBY3QzMq36CgcBiMUWI0brV4XGvIQUS6f4uBXkuHkiJZQrX5A6UVTV0DnK6K5hcNiJwNcYW1XbLS/oibR6FBde4I2/6NaZQGkDWFuouNr0PPjHCuCyLJvqbi3b9qC+Ozptz0bZzhE06lhVwrWty35X97UiGKnjxWp0YjSSY+SQeoH9q2kzU4iIwIx1kW8xQdIYdQ3HTvU+BglhnRNTkNH62ADEke54G9Pxb2InWhnlWfQzLcKUdL+gix+KlOGZ3VxYqRuOopbmOTXf7QHkWS1lvpsbXte3NEYPMpSQpA2F2I3v8UsnTVhStaCJp383RbgbVk8MrjSxAB225/OpMNjYb69XrI3H9qQtnLM7/AHbKhJCtfe4o9XWzlvwWEYdlCqhufmocZj5YnKnTst71SMT4lmQ6mcAbgW5B96Fi8VLNCySN6+/WnitXQHB2XPJcyMhZidPNx8VpNmevUTYji1czxniyTVpTptfuKEi8Qy6tjanWGdHOrOjPmceCjvYanewse/FTS51KY2kBQ6T79uOb3vXKsfmju139Y6jfp1BHB96fZDnsSoxYP3sWvc/N6s4yjGxeKst0firTo121G+w6AW5rbNccspDLbbauWYvFtJM0ii1ztztVpyFm0ermo5YVs9H0CrLod6qyoQ1ZWc94u2eeL1KFY9yevakGQZV5r3kB08/NTZTkjE3lFgLbd6uLgIoK2G1WlOWR8pHh5MuL0sXiwdvtguDy8Ko0LpAPHeg88VpGGrYD8NNIcRe6qbva9KFxa+daT67cUfFI8tylKVvs8w2GMpV2AEaH6R3FOYYk39Pub9qHwBAup9IHqPvepI8WXJv9PHz2rtRQrtm2KwyTDUDtx+nSongSJ9SICzW2Ht1onCaCCAtiOlKsxz9Uby9B1nb/AKNdJ6/k6PYFMcRJIJVAO5W1+AKc5W6qpjZwX5IB4vVfjdxGyFiiBrs/U33KimOT4KJSxRi3Vt+vQXpba0NSZNjNDApGBqv/AF6mq5mEbIdLi3vT3Axu5cuojUueOSRxQ2Z4BmUs1yB+pqTTaLQmosruJxzaLLS9czYC1SYqdRtcD2pVNINWxFSjF3s3KKroY4bHXYMd6djHxlTsLHpVTWwFRDF22I2qjTZNwstM2Z6l8pCwHttWuXki+l2BOxub0lwuJXWCDameEuxax2o8b0SkqLNhc9MaeWvqc2C26jr+dMMWplVlESi1tWsdG5Pvteq5JOYNIhhM06gMzEWCr1terFmGIU38yQJqA1C9rC17DueaZvRCUaegOfFrFE8bIixAWUrYAi3YcG9ANAyz4fyC4DJ6yPVpW9xYE9bV5g8PBL5p80mDgC9ze3q37dqcz4k4dVEOEk8oAXbYn/y8m9OnKrYjpOkRZ3mjwujSBliFxf021Hj9r1smIQxxyqSPVc8Wsb7WHFCY7ESyHy3hWQupKoxFh0LEfnUGHLzLshtG2koLDcAXW3xapu0hopFOzzOJMJjn9IKk61I7N/vegMz8SSSi6bW3q2eNMjM6xvHHZkVr9LqBe1j1rkwY3NuDWvFCElyo5tnuLnkbdmvve1b4KNW3ckfFR67ED33pvmeMikRQiBSObVoutJC1YAqJrsOLVrMo5FeQg3olMOx4Qm9BzdjxhfSBRFv81NBhrG1MsNlMjfgNNMN4alPO1TlNmiGGX0K8FhBerPGgCCwqKPw2yb3ua9kLKNJ4FZMqbdnpejxNOyTVWUP5lZUz06Ou4oBE+aV4pHfQdQCgi4o15FGpnOwG16UxJ5u4f0MQB796tJ2fHR12NYZSXJQKNOxPeg8NhF815JDqJ424qVclIPoey39XvapvJlt6QNuB396d3QhuoQMBpJY7cVHjSsa2LgFmG3sKjxeZsh8tR6wOPc1WoHmmlYuo1xG9jwb8VJvx5KKOr8DbNc9mYqmFjJcjcsLADuTQGEyRnVZZydbNyOhpxhsVIZCgVSWAJP8Ah24qXM42cCJTo+Onc01WLdaI8PhgQyEhlXqO/vUv2PRE+l7E30gWG54/eo8uwaYaPSjM7Obnqfc1Lm6M2iyHQPpHXX0vXS62cnvR5hsO6RRiZC0g99rmoc/RgABIL8lfbqKKxQkZQJ7CwuAD+IUvdsPJMl2BYoCN73tzSzqOkGO9s5h45yswyCRSfLkuRvex6iqx57dzXXvG+TmcDDpYbawen/zXH8RCUYqeQSD+VVx9Uz2fS5ucK8o3GMf/ABGvDjX70Oaa5RkEs7hQpUH8RFUaitspKSW2DLmTjrXTv+yyRGilxEhF0OkA9Nrlt/0/Kqu3gcBv+KG7j+1dBwowuEiSEBgWO3Pqb+b9KhknCviYc84zjxiTYkaJjidbkumkRc3BG3warmY4KQNHLidKpuhUm5Ia4H6CmOZQl8RGGJiKevXqBLdLW46/lUuIgwshMkssh0Egaj6AbWJ4sTUoyMr0bZLNCG+zHaLyyV0g79wSKMlVnK+T5ow6A76vqPQKG6DvQ+VSxqgjW0cSmzEfU4P4r9Abn9KlzG4nhhjYmEgjQDcm3G9+O9NbfYlbAvPhDh183zwSAzm99rFb9vinWEkR4y0bBbbsepawvelOBwsyvGCFKPI2w5Crclb9OP3o2eBZGeOIpCgALWFjqJPA445oKDewNpaNExsc8ZRo2ZhuSGt19Vj8VyLxTkgixTJAS0bgOhPQEm6/kRXXxiIkPlCQMEAJsP0FKMzwOHxbyMjCOUAKtupHIIqmPI4MNWcXxGBlAYnpQSTsOtdmxfh9CpRxd1HI61zrxF4fdG1pG2k87cVtxZlLTEnBraYjixbXBvVuyfPh6U0iq7h8mZrG/NWrIvDIjKvJe3xXZ3BIr6fJODLXh5OKNjmqIQozhV2vwK2fCOGt71lU0z14ZoT7DFcVFPglccVAdS8gipoZqommNtbQrfJTesp75grKHtwG/U5AnxLjw+HJHpIHFDeE8ZfDKZBpVdx70PHlJl1GVrL0Hcd6aZBhysZULdFutQTb77PBlSVIKyzFNI2oElD0ppgWZWe9zxa/SgYoniAKlLdq9wWbNIzBACUPr9qN/KkLxtMyTBL65iR5ga/wB0qtZZiXxMks0ZUKPSQetqc4zHoZmY30BTftf3pbhBG7O0CkErew4PY0jasdLQHgczkXFqmgrcHuQbVc45EK+aDre1rf2pP4dBT1yqdZB3I2HtTfKyVLal2Y3UAf1p0kqEk7IsPiHMhYKNI2sBclrUYzDQTId06DuR/WhcXiJRrZNC2FgD370khxtgHYa5ARdVO9+SxpXkSOUG9m08HmBjI76hcKgO//ALrcfFJ8twcQnP3Vyi7AvuD14prisMyJrjf1ym79QLj+vShMJkK6VlSW0mqz3/HY7/FKrKWix47BhFDbBiOOem1crxvhB9RZmABN9+tzXXMTGboFUubbsTsKoea454ZbS2ZZC1jyEI6U/XQ2DNKH7RTivCEcIV9V9gbe9WCCW+gMuwHC/HWk8+cyM/lMp0H6Tbdv9qa4LG6PugBe170sk9WwvJKXY5yLAQyeYwHqRgVPS/b9aWth5p5PMm1xGGRinoup7HUD/anWExqLhwIlu191HOrt8n+9RSTzOzKsZ1alZuLAWGxPF+dqR0uhYtrsg1LEqyzoGdxsSQR7gXG1Qvj2aBGiwxWIMSVIAtYnUbHnff3rwMzM4lKlQ19LAk/TvpsPf+tCY7O4HQphy5kUbj3A7HpRV0dWwoTNi1RlXy9QsS6kLp4Jv32NqLCx4d4o4SZmsUGth6Vtcve3Atb86S5PPKyfZnZCkgYjtbqAN99za1EZ1gHeNfKkXShB/wALFQfWm3Ww4pqoD7p9Ej5pNEhZkZ0WUnzF4sR0B3O5ttRmZRYpI/OTTJ5rLeFrABWHN+9J88zQ6FZSjxIL6Bt0tc/Haikx8cuHjP2suQAVCKNzbZbcntQTVHOPkBj8UjDRMPJVRqOrRvYtzcmvfD2ZsYy0MdhrJaSbSFINzsSASbnvRhlwwhSJ4yTKyiRShHquCdRt3FqKxw3YQRKVReCbBSOgB2p2kkBMW4/HSrIZLajtsNweLm9bZhjPNTW6aLra3PPWn0OBPkqZCoYj1ADYAi4/S9B4PCCNWDMHudtulTTaKWmctznIZMPH5wkv6rhR270RgfGLaRHIARV/lggl1qQeLMD8Vx7N8rbDylGB0k+k+19q24XHKuM+yU3KLtHS8uz3D6wisC5tY/NWeQaWVhY23I7iuXYbIVjEUokJBF9uQac5dnkitINQfSPxCxt2rPPGk/iUVtbLzmTqo1EejoOtzS+URiwAJJ7dK0fMVljjXlnI2H704iVI/TqGo8A8/lSpu+wrLKKpMWjAt71lPPK+aynt/Yffn9guJxUZbSynU2y/AplABFGFBtc9fehcNjcOzqYzrZdzve1QZhKJ9ZQbgb36Uklx3eyK+WmGwMi6gCHF7k9iegobFSrALRx2MnXqx6Uryz7gWCMx5JJ2/KiJpnmcSuQqRnobkkdqTlobg7DsZC7wGNgEJHA/F3oLD4Aw4YyxEJc3Orc7dKQ5/j8TiJh5IIYD0Dj8zTbJpcUkLx4pQWsdAG96dVKxXFxQ7wuIY+Wr2NxqIXsOKFGZszeYslwL2iAFyOLk1MmVsoisdUjCzm/4bbj2ttQEixgzIPLjYWW5be1uaE00dGmwwESeqRipvdUuNu16AiyJcOxYSF5ZGJa524NhYdBVZyxYtZDTmWRyVFjsLHY3q3YjGYfDyl2JLhLKCb3N97UiQ8rWkLcfnkQiMIBBH1251DmtcLjljTW6a42Atp/D3uO9Q4LHLrczxOGuWFl2YNbf9aMxmRhdSqTHqGsm9wALemx61yVPZ1roajD+bB5UckgZrNc3GgE3370lzXCM5khQKVUbMRsJAL2+aY5tmLPhGkF45NOlADye/wCtUPA43FLIuHnUqsjXYC/JG5Fu9qrx+hYWNYWP2Y+fIgdPytTXI41lVdCg6xa55Pc/FJPHKRJhGHlnzC1gSDt/0K0/7MfECyfdWJkUBQo/w2Opr9BwKPD48jm/Afl2CnjzCYp6k03bQCWXsAt+SOtWwwSRp6WUByPRe7EnqW70vnLxTedBDHrIs4EgBZfjgkf3ojEYkxQeapCO5Dvf1c/h52AHapck0NK27F+Ny6drQwshZCz+onqR6Sw6360ow+VzyyFWwyl2B1NrtZV2YXG996YYfC4tDPIksZcD0HfdSL2It+9E5ZhvJH2lsS7/AFEsbaXJHqVVHT+KaHxYG7VC/NfLQpHGgRkK6olUhmC8ANfYe/WpvEbf+FZleCMfVZTdtQPQ9+lKc1z/AFsXew1gCMryGXcfJ3O1HYSN3w4aaSKJ2U6F8r7wnvpO5otXs5KuxLG8TtEdKhmZbqWsrXJBB/Y/lV1wWXLhX1t5PkhWIsPUrG2/a1r/AK0hU4PCQqxjcSEAXcFiT/hsRYfAqbIcl8+OR5WBRrlVMjekHoegtRQJ7dhj45sVM2HjsIXUkydRbm3vxal+Y5C0cchGLcRhhqFrkja9zyTS2acwiKMI4s/qWMlmcbgkkb2tVpWdFgaBbgufT5gILX9V9+xrnKuzqrohhKtBaKaWVgLJ6Qq8W9RI6D+leYXAPa7y+tdgOB+dbY1Xk9AeFAhF7tYEWvcWFDiLQPNb74Hb0k2BX560n8IZdbZtiMvGHGt1Mjne6/NC55lXnaWlQOxX0rbitVxjSERgOrc2O1hf+lF3mDmzK4PpYdVPcUFp2N4OX5rDiobIu4BJAG5X2qDJ83bz1dxcGwYd6v2bZBKs3nF7gg8C5At+KuV4skStY9TW/DxyJxaIzbW0zpGClSOZpkuUXix4v0pv/wB4LiJUf/huoNia5jl2ZNoMZewJvb3q3ZAqJYOxaV/pB2A9zUMuJxe2UjJSVllbNMQCQHBAPNqyt4I8Qqga4f0rKloFsXZbnGGjRvLGiQE3B/EOhp7loswYG6yWN77A9q5Ri5Ot6nXxHKoUA2Cm4HTaqOFmyXo5Lo7REizM99WheoG3uKmhwOHuGXrva5sT3tQ5x0giw6WARow8hUG9j0sO5qPGYiTZgFVLH0nm3fapOMcf8mO5Sf0gjzIg2rQuq29j0B4HvQkixtN55nIWO1luLXPelmBiExDEta+y8cdb80ThVhikk1QXBsbL6ht1Pv7V0UwSpdEWYZm0bSYhWcC1htdbe1c8w2b4aXGO2JDnWDu2wDdNviuqaPtCskZXSRcL/h/Pv7UgzHIRiJQ8yJGU212Fn2ta1Vg60135FtFOMUMWJjMcgKFr2v8ATbfmup5N5ckYxUwUBhaPbp/vXN3yAJ0234/arFl+YTpDFEQHCG4tyQNwO1K5R7Kzi2kWbL5ZJC92SMKxWxF2K9LjpSrxTadkiVrvq6Hm3Tbp1oDO80cYPnTI2/p5uTvVX8I4qWDENOLyNYg6j36/tXVy7YIwq2ix+IsKY0SLzWeTWoS34Bfr0780+xkawSwsNTtZrk6bAW5v81Us3z95cKU8u0xl1EgcLtbf9qQL9rnYapGA4/KgoNbsfg2tnSJspfE6/Pb7t7eWE3tcfUTQvh/KcLF5sCKpZRZpVGkkjoSOtqDyF/s0SpEJsTIxPpF7It7cdPk1Pglc+fh44xESQ5ZiVCMRzvueNrUjemheLQ0iaOcrqhGiMEDT6iu1izW79Pmh80gTSow4Bs4JJUsFA3P09NutQ5c72+x4eaJn03llJNy52LW/LjpamOIwbQwLC8iqpIH3KkM5P1HruaFatAunRqs8jhtSIjaTY357XHNt6Xy5nFDB9nWNpGVfV6LgAm5t0tv80v8AEmCxLtGMMrKt/UbrfT+Z3aj8vxMSRSQyOfMU6jrsCAQLG3ajxoGgfLGihTz4k8xiCIw12JN7FgANu3XitWxM00jBQTi9Jte4CqTwQdgP3qHwljsQ6vpiWIA8vcMbkm4B6GohgHkneQzDzVOkop2KgXAv15opNNphaXYRgMmxfmn7Q8Ra10Cm9iD0/wB6kzDEq3lxF/KkJ+8K7G/UfoP3qDB5lClhY+ZqsG6267n9LVPjoI5fMYaXkksqXHAtyfcb0a8MFu7JsowqRvGyzqmrWzMxBJQN6QCTzepcPm2DxDS3xDO8ZIRzYAXAvYDYi+16Rs+HeLTJCodPSpsbE36exNAjw3rOkaY2S5QrwWPe/TpXRim3YWWFsGFOsKkt9/W2k7dQeLe1bY1J5naWJrRaACq7nUBswHB7XpDnEESQapH82Zl0gAkAX52B+d6i8OZtiVRdCExoeALX/Pram4uKOir2MZZJSFZpLeXZTYblSeD2NE4x4IWD620kD034J5oQ5oY8QxCjVKQxAF7ni+9M51ieXRiCl3AKtwKm/obow5oFW8bjTw5O5N+1IfE3hTCS6ZIX8sW9TW5J9ulGmZElMSR60v0FwD3J7UXNlDSIfLa4Y7gLstqMZyi/iBxT7OR4/DeTLpVg+k8jg0zhzaWZo4nsDqFnHIp/4j8Lo0TTppiZBug3EhHJ9jVGViODZuntXpRccsb8mdrg/wAHUV8L4m22IBHc1lc+TxNiVFvNfasrP+myfgf3V9nS808IQuAsUbKQRueveoMw8EQRMjE+ix1Lz02NWXITiJXYSmyLu3uQbbVH4g1MCIkIHBcnp15qKbjuy/v5H8bCfD2KV4Shct6QLjnQgFrH5qM+IsLFJpMcjqQPURq0te2k/wA1TMtfExyNGlgtiAOhvve/erTgMAqwAKDI9tTE77ncj2oZP3cvBNxSGWKzBLqzDSt+g6diRxUEWKQO7QNcBQSo970hw+avLKB5TmwOqyn0+59qY5hlqxNHKhIDbFV/F2FvmgurYrVaJoJlA87UUjYlnVRvv7Dr/NC4jGwaGUxzFL+hiTe549x+dNoYVaI6BoBcB2I/FtsP6UHmOHiDMJTcBLjfn5FLV9htIriQyKGF+T6d9z8mh8Qk/MRBKjdNXSp8bi/vQiB9JtY6Ta/UA1vgcqmcFl0gq269SAd/zpIL5WzTOS4oSReKowfXHuOQehBojCeL4la5iG97nqfam+a+HsLOCir5Tkgs7bEd7d6514kyf7NN5Yl1gi9xt14rVDHjm9EPcaW0XR/FOHcX8sqb8bWt80Ni/FMcbAxxhxYHfaxPIqhLi2BCjipXdjuNwKp+mp7OWWLR3bw/CDBHiQSjlbsF4OoAhTfoNvzpbk3iSXESzo0YXy7BTa+sXPJPA2H61F4OwWLhwkcUgUar2DN6l1kWB/LpR+bquEdo0XzXkAu3Lnsu3QdBWKVLkgxVtELST+ekcsISAgl2jI6Dg2F7+9R5zneGIX7OrSFNgQzFQOD8kUJmWKxLaC+HmVda3Nral7G2+/FvemWc4ySNA0kbJCPqsBdQew71yjVaC3uxLj87mkjAjliuDwbhtunHPzTzJ1k1iONYpldNbSObkezbXO+wG3FLkXA4h0YqY0T1M51LrHAUsebm1S5jh3V9eD04eE21qNjJ7i/G361RIWTQ2y3FSedKJI1lKbCRQNr/AIbE3G1qR+IIpSBiYZLSMdBTYhRqIHHUHc/Na5lkHlzJ9nme7t94hY6WNtz+1ezZd92xlYppb0wgi7NtZtt99rAUPzYFV2GR4GG4DRny/QhnPLtvrsehvXhy+ASEIzqTe1mvcG1134+a1iz2LRHE4BSADUGU3L2vbQd7i5pG2eGGbW0YljmXUi7DSjH6R1DA9L0VF2creh5H4ZWQqYBIq3Gr1ekrvf6tyT7UPjZYYoZi25LaAAdwARcA89/0qv4jxWyXGHlZYiPpYboeqhj0pGM1jcvduhuWvyRu1Nwb3Q6j9sa46CBGIQ/dtptc9+l6JxGfmAuqEaAOR0Nqo0mav5ZhBBS/Ntzbjc8UOZjo08A7n3rR+mb2xfditFgwHjWVGVnUMQLX6mpD4mWWcSPELdidie/tVVt1sajI37Vo9iBn9xnWofE2HdjKFcXUfdpxcbE7d6LwHiJZFusvlbkhAPV8HtXNPDWZCFmOsqx42BB+a8xeeu0hcqhPF1Fri9ZJemfJpF1kVKzq0ehVQlRIxPqBbkHkn3rm3izKwk7lANB3FuBvuL0Tis1RkWSJ3V12ZL3uDzbqDS+XP5HuGQaLWCjpT4ITjtIXI4t1YjkQ3r2t2c3rK2WyFI7Tn0s0smmKTQqgklTz7UdmmGlkwxJILKitYGwYEb0XjYoY4jJFGNLDcW4N+1VvJ2neaQMxSMJpCn3OxFeSo+DRerF2TwMVDGQAawPiuhZGUaJiLKUY+m+zWHJ73/tVNw3hxVEt5H0A9t9X8UDg8C7khXYgsBrvtzYoR0teu1yGrkuy1ZUk+KMpsE1ru6m1hxpPep8NGfJ8ttAePYMp1fDfnQ+BjOEhmhn8xxHvaO9ir8b8352quYPMI2BCN5IQtdWvqI6A33ocb6A+39DjNpnhgSMMXJYspW12e9wCP1/Sl8yPIseIlu2kXZGBDC3O3UVLlzQlPNDq0yMdr779Pgjiihi48QZGdbSAaVVtiSeNu165dgehZmeeX0pGjXY7alIHwPc0b4fMjyOW1KFALKw6/NDeI8boaKMAHVpI7hwRcA9NqlwMzzTFFIh02uedQPIvTP7QfAZi4mMqssQk02YMLarE7i1QeJfD8GMt6Sr8ahtp+asmHgsQVsEUkMR9RsP6e1KMyV/MDRTF0c2YC1wBybiik47RO7dM5LnmTCHEKhIKAjcdb1piY9Uwhw6/UQPjua61mXh/CzJ/wlYjcNe1z7mkE2VxYcHy4gkhF2a97DsD/wBc1Z56W+xoQ5PRbfsASDVNLeeP1qS1gdP0m3UXpZ4ZwcToMwxEpaU3uoJ9BvYC3t0HvUmHz6MQLNiIfUgAV2W43G5F+drUHn2LklAGBi9LMrNMV9JP+I9xWaK1VdjtO2mTZvmjxyLpdy7OmhHOyb76gOR15o7xUWZFfzo5NHq8phZXPzc8cgUmOTrZDL5pxKgksCSpvybcaf3orJ4LQNJojLsx9T3uoGwIUj2vau/H0dUexfmGLxc+G1lAgLaVjFiXsbNa2wGxsfaisX4kjMJR4mG1idyd+urmlk0k7CIghljkCrYf8Tm5t060pzjH6ZCGgZtKnUvAt0Pa4oxjbpDuqLPgMudXSSeU8DyzHa3HqDA8m1eZoXM1zPHqADRs4sV0tuLfpvSBc8DYdGMgIQbqeRta9+9JMbiT5Q8wgMb2LtdrXNvfimUG2cofZYM5zOVp9cSo0jKRJpNwQOGv23NV3MlBJ9R80cgcD2FLo87aOwjFzv6u+1Lpca5JLNZiLG221aceCXkSWWEeg3OM58xVQLZV/c0ldz3rYitT+grZCCgqRknNyez0JtWyyke/zWjSEccVBcmnqxLoLGJU83rbZuDUuFyKVwSAAAL7m1GYTwzK3Nl+TU5TgvJSMZPsWBa2KkdDT3/6exC/4WHe9CyZZKeFP5cbUiyxbKPFSsXxYkg9vep2xQ4Fr0OYSCQb1iYf9fenddiJvoOOEPUb1lbLC9uR+tZUbl9mpRx/R2TMWeFCrOZGZSbWHp96W5LOJjDKPU6ORIOL2v8A7UIsc6/+LxMqi62EY5IPH50dkuAjLtOHZSd9KnYkDr3NYVS7EfRa58O8uqSMhANmBHJ6UtyzBhmSG7AKxZ223fm1qX4/OsRBh3exkV3Un8OhQR+taYTzXDTtKILnUoPNuh/OlkvNAiml2Nft8+KeeJAiCNluS25tfa35fvSKNNMmIaaMa5mCJex3G1ifc2rTKssEmId5cSY1tdiGClyew7c0wzHLtKOYJPu1IYF/US3Wx7cVz70O0loVSYSFpvMllRJUOlVUixI7+1Ocd5ErRMB5kqnSpW9gTubn96iyXw0/mSpKEZFIZnA9UjHcC54HvUk+IaE21IC0g0qNyNWw3vyBRt3Qrp9EGOyXD+WZJtTSKzFQjbqb72/3pD9qmgxAhPEjK19tQXoDbrT/ABmGVXCowBbdmNzcg3J/Op4EV5GBAErD6uun2PQAc02kqYFJjF5JFkVAbBgSR34/Q1DFhLOwU6XuDoAFyt+b9jQvlRiVI/Oe4BKnki3P5fNTxTRm7iZmlF1Gk267C370OxejBubNGy+onbiw5BqnvmijErJJvFquwHBXtbtxVnzTNHSyfSxG5uDzsSfeqHmkihyfpHf+Af0pXFN0acC7Zcs+WbGaGCiPDWvrbYBdrNbtTnDZeq4ZMNHimZevFynLKLcC1/iqBgs5n+wPcEgnSlyPoUdByQDejcCkJijLpLC/l9NSAni4b3G9veuppPYso9IbSYSdkaSDErpBIWJidtO1tV/61Tp82dtSzyshFwVU239+9OfDuVQKJo2Ym5uBqO6kc89Deqvm0sRI4OgsLHa/S36708EnKgpUgzBZxi2sVUGOMEIdlH/q9zahpc5LROXAJJOrfb8qrOJzJiSATp6C5sPyoVXLECta9Mntk/fSdIJxeL1sSBYdqxIi/cmvWwwWwJsTVmy3DImkn8ieCe1Um1FaFU07sr3/AHZIDpUFiRwBTLBZAWt5mwIP6ir7j8OmtSSIm8smwI9XtQONwPnIpghK7XJZubc1CXqJdCRxoqOX5NE1lJ9Ra23NOl8NpE2koH1Dlj9PvVsbKIkSPytDEG7dySOKX5zlsshFxtbi+43qbzSbqxuCKxickVAVRQ4tuR37CvMH4YjZ0G6X51VaYGgUtG1/TYhhwNq0gRZtQMp0qdqHuy+w0iDG5XGiiIDckWfkbd68khMR9VpQRtpHH+1bPLIqupGqID6rc1rhG0oYioXULghr3FKm12HsElmdWEXlk33utzYGjYcvaEMwcHTwtt2vWZVII2Znku1rbn9OK3aBpLyNJY/hI2BH80HKIKdldxeTPMzOpABubdrUBgPD8shO4AB5I2NW/AwowY8Fbdfq9qcpFIEDAKAxHp7W61RZpJUCSRT/APuGVPT5QNvevKtuILaj96tZSe4w2exzWXzZFWSPUGjPJS/ArfGYmWPygUUOZSwVDvY9SO9ulKZ8keCUlXcwCzeWG39j8Aih08SQJIzTESX+hrXK9x7H3pONukN4stWKxaTy+U1gNO6nYX3v+XWkvinxUqskMRClB6m2IIA+kA99qqeeZ+xlVo31Deynlbjv29qrk5dyWY7mr4sDe30BtI6v4HziGRlMwQ7Mm4FgSbi99hcVb8RHbzXSzegeWH+kHfgdq5H/ANnUqaMQjBj9Lbdq6FmOJaVcMInA9IUKNyxsLrYe/JqeWPBuKHa51IzM8bM8IxEf3aN9Qb2vx3360NkXTzIvNkKh9exBv88WouKWVxM2IXTHH6E403t6jzSyTBKLWc2UaV3vYlQR8jmkSoR9UTYjNtIkjSK0jEgAsOTxvXkEcDRRSbgqBrbUb8+tT+dH4TC4fSJXNyFI7/PA2NaphBMTHbSiKCjggFth6SOvO/eqeNiWr0D47EsCrqoCMNK9/URaw5Ir3McGsJEpJisCpYDUzFvb5ot5IoUkeSQNsCpIHpK/hA6d6qeb5ziZIy7BeNgu59jvzSUNHYZmGYSAqnlq8dr6yR6rbkG24NVnG4Y4jEpGWCh23IH0qObfleiUzQhEiaMo9t7rzc7kH9Kr2NxUplJQ+pd/k9bd+eKpGEuVFYNRi2PfFWNWFxFCDpC2Qc3tyfb/AHpbj/F2JkXTKF43vfcfHFSrk0zsjyHcqTbi3tvSbG4JgSXBA3APNxVMeOHTEnkfgkbMOGS6bbWJv+tLcXEeT13ovD4JmjDNst9jUzYFtJJ3Ynb4rQnGD0Stz7EoSvSO1S4qDS5HaowKryOWM9Oo2LG9XzL8Kk0Ki/HXsQOBVKWXinGDzHQmhRddQJ3sfcCo5uUloaMKZbMdgY5Uwy+akbi4Zm6/71YI8EcJDcPrj0/U3uRx7VWMFjosSfLEZVR1tx+dWHE4gTxaJGNhtYbDbpvWOT1UjuOxfBiofMDBhpOwsbb9/mtsekrrr8y+9gb2G552pSuA0uQx+7U3W2/XmmOFiYMfM/4N7Ko/xe4pOKXTHZpgISBoLKW1G46HbtU2AzERyvE8K9/kGp8vihWbWVIJJv1Fjwf2rzFKqSyvBMNwDbnfsDTLyxXvR7iscAAy6bAi0R6379dqYGK7KwiVtrgrtakECYmYMxhJJFtZAG3zTLBxOhEbanITYr6SPbfmlkdVdEMsvly6ZUCK+/fj3FeF1WO0fU+m+9t6lbFSuoJj0EEAl7Xtfets1RVlRIL9pGHS/B3/ALUrV9DXsS4/UoSRxqIYg7en5o+NXaPzS/oTfQDxai4MrdC8RkDK2/qHftWYnCsrDykGhgRpBsNuTTNp9HWbxrG4DhY96ykmKw2JV2ARgL8A3FZRoHFfYkXxhN5xcboRYg9bHmlsqKW123c8dr1lZW5wUF8QRfJ7BJowrW6VHPLfj/oVlZRjtDyDfB2JKYyLc2Y6WHcEHY11TKMKcK0k7KQmkhNwbam5Avff+9ZWVm9Uvkn+AwdRaJ8yzRUkaFRc6QbEfUb787dDU2TypJJdVUCS19uAAdxfbjpWVlZV0jpxSWgXEkJI8WHDAWZyNWw7896hwWXYhPvXmuv1FFFiDYdTsduaysqhKwjD4zBBH8xC7bamIO9+OKAzKR7IQdQvcHhkF/fY7HisrKF2NVMhzSCJZLzXa62C3Jseb37/ABSXA+HSzmVPoDbG4upBB4PNZWUYyaQLD89mnaFwqAgfj1AfO1JcmRtRSQdtKA3G45vWVlVX7RV2TYzDSRyoGVTEDewPStM40NdVB9QFj2r2soJlEvJVDhN+a0bDisrKpzZ6vtRroglhtXkTWrKyrxbaMWWCUtD3Is8MOpeQ9r1eHliuWN7Ko23tv1tWVlZs0UmiVWVrBeJl89VK2jOpD12N9Jo/IpkeQrJM7EklVUED8717WU2XHFLQkX2WGaNVjjDqQFPQ8+x671CuGixMw1bEC2gXUD8xzWVlZpaaR0emyXEYmSHERQKSIetzcnfgf70Hm+LYYiUMbbAow/wkbXHesrKbv/fyKvsLwSyDQ7vfUt9gN/1rzMJho+0OTZTYgbbE+1ZWUjXyoZbR4cC0yGcNZFU2Fzce+1CnPQVEXl7gab7b263rKymUdHeaN0xkgADSC/8A6TWVlZU6RSj/2Q=="/>
          <p:cNvSpPr>
            <a:spLocks noChangeAspect="1" noChangeArrowheads="1"/>
          </p:cNvSpPr>
          <p:nvPr/>
        </p:nvSpPr>
        <p:spPr bwMode="auto">
          <a:xfrm>
            <a:off x="155575" y="-1957388"/>
            <a:ext cx="6134100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3203848" y="4077072"/>
            <a:ext cx="3168352" cy="2418372"/>
            <a:chOff x="4067944" y="3334629"/>
            <a:chExt cx="3168352" cy="2418372"/>
          </a:xfrm>
        </p:grpSpPr>
        <p:pic>
          <p:nvPicPr>
            <p:cNvPr id="12305" name="Picture 17" descr="http://www.giallozafferano.it/images/ricette/3/321/foto_hd/hd650x433_wm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334629"/>
              <a:ext cx="3168352" cy="2110595"/>
            </a:xfrm>
            <a:prstGeom prst="rect">
              <a:avLst/>
            </a:prstGeom>
            <a:noFill/>
          </p:spPr>
        </p:pic>
        <p:sp>
          <p:nvSpPr>
            <p:cNvPr id="15" name="CasellaDiTesto 14"/>
            <p:cNvSpPr txBox="1"/>
            <p:nvPr/>
          </p:nvSpPr>
          <p:spPr>
            <a:xfrm>
              <a:off x="4067944" y="5445224"/>
              <a:ext cx="3168352" cy="3077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Toast di gamberetti al sesamo - CINA  </a:t>
              </a:r>
              <a:endParaRPr lang="it-IT" sz="14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804248" y="4149080"/>
            <a:ext cx="1750343" cy="2107977"/>
            <a:chOff x="6804248" y="4293096"/>
            <a:chExt cx="1750343" cy="2107977"/>
          </a:xfrm>
        </p:grpSpPr>
        <p:pic>
          <p:nvPicPr>
            <p:cNvPr id="12307" name="Picture 19" descr="http://3.bp.blogspot.com/-oLssxpyzwZk/T9UbEbQvTCI/AAAAAAAAAVo/LjnDGK0or_E/s1600/poutine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293096"/>
              <a:ext cx="1750343" cy="1750343"/>
            </a:xfrm>
            <a:prstGeom prst="rect">
              <a:avLst/>
            </a:prstGeom>
            <a:noFill/>
          </p:spPr>
        </p:pic>
        <p:sp>
          <p:nvSpPr>
            <p:cNvPr id="18" name="CasellaDiTesto 17"/>
            <p:cNvSpPr txBox="1"/>
            <p:nvPr/>
          </p:nvSpPr>
          <p:spPr>
            <a:xfrm>
              <a:off x="6804248" y="6093296"/>
              <a:ext cx="1728192" cy="3077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Poutine</a:t>
              </a:r>
              <a:r>
                <a:rPr lang="it-IT" sz="1400" dirty="0" smtClean="0"/>
                <a:t> - CANADA</a:t>
              </a:r>
              <a:endParaRPr lang="it-IT" sz="1400" dirty="0"/>
            </a:p>
          </p:txBody>
        </p:sp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3548" y="963880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DI</a:t>
            </a:r>
            <a:r>
              <a:rPr lang="it-IT" dirty="0" smtClean="0"/>
              <a:t> COSA PARLEREMO OGGI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1) IERI E OGGI, IN GIRO PER L’ITALIA</a:t>
            </a:r>
            <a:endParaRPr lang="it-IT" sz="2000" dirty="0" smtClean="0">
              <a:solidFill>
                <a:srgbClr val="FFC000"/>
              </a:solidFill>
            </a:endParaRPr>
          </a:p>
          <a:p>
            <a:pPr algn="ctr">
              <a:buFontTx/>
              <a:buChar char="-"/>
            </a:pPr>
            <a:r>
              <a:rPr lang="it-IT" sz="2000" dirty="0" smtClean="0"/>
              <a:t> Cosa mangiavano gli italiani, e come?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Cosa è cambiato in cucina e per l’ambiente?</a:t>
            </a:r>
          </a:p>
          <a:p>
            <a:pPr algn="ctr"/>
            <a:r>
              <a:rPr lang="it-IT" sz="2000" dirty="0" smtClean="0"/>
              <a:t>- La cucina delle nostre regioni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2) IL GUSTO DEL GUSTO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Tutti i sensi sono invitati a pranzo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Gusto e disgusto, emozioni e curiosità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Qualche ricetta gustosa, senza confini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3) MEDITERRANEO: UN PICCOLO GRANDE MARE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Culture diverse, </a:t>
            </a:r>
            <a:r>
              <a:rPr lang="it-IT" sz="2000" dirty="0" err="1" smtClean="0"/>
              <a:t>ma…</a:t>
            </a:r>
            <a:endParaRPr lang="it-IT" sz="2000" dirty="0" smtClean="0"/>
          </a:p>
          <a:p>
            <a:pPr algn="ctr">
              <a:buFontTx/>
              <a:buChar char="-"/>
            </a:pPr>
            <a:r>
              <a:rPr lang="it-IT" sz="2000" dirty="0" smtClean="0"/>
              <a:t> Lo stile alimentare mediterraneo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Altri “stili” salutari nel mondo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.tgcom24.mediaset.it/binary/istockphoto/15.$plit/C_4_articolo_2049031_upiImage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7" y="1586086"/>
            <a:ext cx="4619625" cy="306705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475656" y="46796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Nightclub BTN Cn" pitchFamily="34" charset="0"/>
              </a:rPr>
              <a:t>Compito </a:t>
            </a:r>
            <a:r>
              <a:rPr lang="it-IT" dirty="0" err="1" smtClean="0">
                <a:latin typeface="Nightclub BTN Cn" pitchFamily="34" charset="0"/>
              </a:rPr>
              <a:t>…In</a:t>
            </a:r>
            <a:r>
              <a:rPr lang="it-IT" dirty="0" smtClean="0">
                <a:latin typeface="Nightclub BTN Cn" pitchFamily="34" charset="0"/>
              </a:rPr>
              <a:t> </a:t>
            </a:r>
            <a:r>
              <a:rPr lang="it-IT" dirty="0" err="1" smtClean="0">
                <a:latin typeface="Nightclub BTN Cn" pitchFamily="34" charset="0"/>
              </a:rPr>
              <a:t>cLASSE</a:t>
            </a:r>
            <a:endParaRPr lang="it-IT" dirty="0">
              <a:latin typeface="Nightclub BTN Cn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53598" y="5190291"/>
            <a:ext cx="723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Chiedi ai tuoi compagni di Paesi stranieri di raccontarti qualche piatto tipico della loro cultura.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59" y="44624"/>
            <a:ext cx="8292281" cy="49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95536" y="494116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Quante nazioni sul Mediterraneo. Quante culture diverse!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53136"/>
            <a:ext cx="1218506" cy="12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497395"/>
            <a:ext cx="1224136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45224"/>
            <a:ext cx="1152128" cy="12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61942"/>
            <a:ext cx="1156492" cy="12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520" y="5445224"/>
            <a:ext cx="1096776" cy="12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164104" cy="123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73" y="1196752"/>
            <a:ext cx="61784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Da quale Paesi provengono, secondo te, questi personaggi ?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09120"/>
            <a:ext cx="1218506" cy="12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353379"/>
            <a:ext cx="1224136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1152128" cy="12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317926"/>
            <a:ext cx="1156492" cy="12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520" y="5301208"/>
            <a:ext cx="1096776" cy="12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164104" cy="123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livi con cielo giallo e sole, 1889 Stampa artistica di Vincent van Gog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01775"/>
            <a:ext cx="2376264" cy="20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Strada nel grano a Pourville Stampa artistica di Claude Mo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73782"/>
            <a:ext cx="2448272" cy="187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619672" y="139859"/>
            <a:ext cx="5904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 smtClean="0">
                <a:solidFill>
                  <a:schemeClr val="tx2">
                    <a:lumMod val="75000"/>
                  </a:schemeClr>
                </a:solidFill>
              </a:rPr>
              <a:t>I Paesi mediterranei hanno alcune importanti cose in comune:</a:t>
            </a:r>
            <a:endParaRPr lang="it-IT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148768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clima e il paesaggio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37890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le risorse naturali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99792" y="3322439"/>
            <a:ext cx="37444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900" dirty="0" smtClean="0"/>
              <a:t>e, di conseguenza</a:t>
            </a:r>
            <a:endParaRPr lang="it-IT" sz="2900" dirty="0"/>
          </a:p>
        </p:txBody>
      </p:sp>
      <p:pic>
        <p:nvPicPr>
          <p:cNvPr id="12" name="Picture 9" descr="http://i6.ebayimg.com/03/i/001/03/f4/f63b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1932980" cy="132915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3" name="Picture 2" descr="http://www.asspo.it/img/olivo_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7" y="4142953"/>
            <a:ext cx="1876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http://it.dada.net/cgi-bin/sn_media/image/print.cgi?id=75298&amp;view=mediu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214" y="4725144"/>
            <a:ext cx="22078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259632" y="10792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 smtClean="0"/>
              <a:t>e, di conseguenza</a:t>
            </a:r>
            <a:r>
              <a:rPr lang="it-IT" dirty="0" smtClean="0"/>
              <a:t>: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le tradizioni e le abitudini alimentari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8" name="Picture 26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1469896" cy="17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tvoggisalerno.it/Upload/mozzarella01T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1433563" cy="1263799"/>
          </a:xfrm>
          <a:prstGeom prst="rect">
            <a:avLst/>
          </a:prstGeom>
          <a:noFill/>
          <a:ln w="22225">
            <a:solidFill>
              <a:schemeClr val="bg1">
                <a:lumMod val="75000"/>
                <a:lumOff val="25000"/>
              </a:schemeClr>
            </a:solidFill>
          </a:ln>
        </p:spPr>
      </p:pic>
      <p:grpSp>
        <p:nvGrpSpPr>
          <p:cNvPr id="22" name="Gruppo 21"/>
          <p:cNvGrpSpPr/>
          <p:nvPr/>
        </p:nvGrpSpPr>
        <p:grpSpPr>
          <a:xfrm>
            <a:off x="237967" y="1435423"/>
            <a:ext cx="7154593" cy="4944744"/>
            <a:chOff x="237967" y="1435423"/>
            <a:chExt cx="7154593" cy="4944744"/>
          </a:xfrm>
        </p:grpSpPr>
        <p:grpSp>
          <p:nvGrpSpPr>
            <p:cNvPr id="21" name="Gruppo 20"/>
            <p:cNvGrpSpPr/>
            <p:nvPr/>
          </p:nvGrpSpPr>
          <p:grpSpPr>
            <a:xfrm>
              <a:off x="237967" y="1435423"/>
              <a:ext cx="7154593" cy="4491210"/>
              <a:chOff x="237967" y="1435423"/>
              <a:chExt cx="7154593" cy="4491210"/>
            </a:xfrm>
          </p:grpSpPr>
          <p:sp>
            <p:nvSpPr>
              <p:cNvPr id="6146" name="Rettangolo 2"/>
              <p:cNvSpPr>
                <a:spLocks noChangeArrowheads="1"/>
              </p:cNvSpPr>
              <p:nvPr/>
            </p:nvSpPr>
            <p:spPr bwMode="auto">
              <a:xfrm>
                <a:off x="253621" y="1435423"/>
                <a:ext cx="633460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Si </a:t>
                </a: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cs typeface="Arial" charset="0"/>
                  </a:rPr>
                  <a:t>usano</a:t>
                </a: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molto frutta, verdura e legumi freschi di stagione</a:t>
                </a:r>
              </a:p>
            </p:txBody>
          </p:sp>
          <p:sp>
            <p:nvSpPr>
              <p:cNvPr id="6147" name="Rettangolo 3"/>
              <p:cNvSpPr>
                <a:spLocks noChangeArrowheads="1"/>
              </p:cNvSpPr>
              <p:nvPr/>
            </p:nvSpPr>
            <p:spPr bwMode="auto">
              <a:xfrm>
                <a:off x="251520" y="2875583"/>
                <a:ext cx="700406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C’è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un consumo moderato di carne rossa e si utilizzano invece maggiormente le carni bianche</a:t>
                </a:r>
              </a:p>
            </p:txBody>
          </p:sp>
          <p:sp>
            <p:nvSpPr>
              <p:cNvPr id="6148" name="Rettangolo 4"/>
              <p:cNvSpPr>
                <a:spLocks noChangeArrowheads="1"/>
              </p:cNvSpPr>
              <p:nvPr/>
            </p:nvSpPr>
            <p:spPr bwMode="auto">
              <a:xfrm>
                <a:off x="251520" y="3574852"/>
                <a:ext cx="7021023" cy="43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Si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consuma il pesce più volte a settimana </a:t>
                </a:r>
              </a:p>
            </p:txBody>
          </p:sp>
          <p:sp>
            <p:nvSpPr>
              <p:cNvPr id="7" name="Rettangolo 2"/>
              <p:cNvSpPr>
                <a:spLocks noChangeArrowheads="1"/>
              </p:cNvSpPr>
              <p:nvPr/>
            </p:nvSpPr>
            <p:spPr bwMode="auto">
              <a:xfrm>
                <a:off x="251520" y="2155503"/>
                <a:ext cx="714104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Si </a:t>
                </a: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cs typeface="Arial" charset="0"/>
                  </a:rPr>
                  <a:t>preferiscono</a:t>
                </a: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formaggi freschi e yogurt </a:t>
                </a: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al posto dei formaggi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stagionati</a:t>
                </a:r>
              </a:p>
            </p:txBody>
          </p:sp>
          <p:sp>
            <p:nvSpPr>
              <p:cNvPr id="8" name="Rettangolo 3"/>
              <p:cNvSpPr>
                <a:spLocks noChangeArrowheads="1"/>
              </p:cNvSpPr>
              <p:nvPr/>
            </p:nvSpPr>
            <p:spPr bwMode="auto">
              <a:xfrm>
                <a:off x="237967" y="4653136"/>
                <a:ext cx="7112340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Si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preferisce il miele al posto dello zucchero</a:t>
                </a:r>
              </a:p>
            </p:txBody>
          </p:sp>
          <p:sp>
            <p:nvSpPr>
              <p:cNvPr id="10" name="Rettangolo 5"/>
              <p:cNvSpPr>
                <a:spLocks noChangeArrowheads="1"/>
              </p:cNvSpPr>
              <p:nvPr/>
            </p:nvSpPr>
            <p:spPr bwMode="auto">
              <a:xfrm>
                <a:off x="251520" y="3955703"/>
                <a:ext cx="6812309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I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pasti principali sono accompagnati da un bicchiere di vino rosso</a:t>
                </a:r>
              </a:p>
            </p:txBody>
          </p:sp>
          <p:sp>
            <p:nvSpPr>
              <p:cNvPr id="11" name="Rettangolo 1"/>
              <p:cNvSpPr>
                <a:spLocks noChangeArrowheads="1"/>
              </p:cNvSpPr>
              <p:nvPr/>
            </p:nvSpPr>
            <p:spPr bwMode="auto">
              <a:xfrm>
                <a:off x="237967" y="5496421"/>
                <a:ext cx="7112340" cy="43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Il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condimento base è l’olio d’oliva extra vergine</a:t>
                </a:r>
              </a:p>
            </p:txBody>
          </p:sp>
          <p:sp>
            <p:nvSpPr>
              <p:cNvPr id="12" name="Rettangolo 1"/>
              <p:cNvSpPr>
                <a:spLocks noChangeArrowheads="1"/>
              </p:cNvSpPr>
              <p:nvPr/>
            </p:nvSpPr>
            <p:spPr bwMode="auto">
              <a:xfrm>
                <a:off x="237967" y="5064372"/>
                <a:ext cx="7112340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it-IT" sz="2200" dirty="0" smtClean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 Si </a:t>
                </a:r>
                <a:r>
                  <a:rPr lang="it-IT" sz="2200" dirty="0">
                    <a:solidFill>
                      <a:schemeClr val="tx2">
                        <a:lumMod val="50000"/>
                      </a:schemeClr>
                    </a:solidFill>
                    <a:latin typeface="Arial" charset="0"/>
                    <a:cs typeface="Arial" charset="0"/>
                  </a:rPr>
                  <a:t>usano spezie e erbe per insaporire i cibi</a:t>
                </a:r>
                <a:endParaRPr lang="it-IT" sz="22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Rettangolo 4"/>
            <p:cNvSpPr>
              <a:spLocks noChangeArrowheads="1"/>
            </p:cNvSpPr>
            <p:nvPr/>
          </p:nvSpPr>
          <p:spPr bwMode="auto">
            <a:xfrm>
              <a:off x="251520" y="5949280"/>
              <a:ext cx="7021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it-IT" sz="2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 Il </a:t>
              </a:r>
              <a:r>
                <a:rPr lang="it-IT" sz="2200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Arial" charset="0"/>
                </a:rPr>
                <a:t>pasto è in genere composto da un “piatto unico”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7020272" y="4869162"/>
            <a:ext cx="1800200" cy="1728190"/>
            <a:chOff x="3995936" y="4360265"/>
            <a:chExt cx="1800200" cy="1619229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13176"/>
              <a:ext cx="1800200" cy="96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360265"/>
              <a:ext cx="1800200" cy="69510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zu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03728" y="4149080"/>
            <a:ext cx="191999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giallozafferano.it/images/ricette/19/1951/foto_hd/hd650x433_w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2161678" cy="1440000"/>
          </a:xfrm>
          <a:prstGeom prst="rect">
            <a:avLst/>
          </a:prstGeom>
          <a:noFill/>
        </p:spPr>
      </p:pic>
      <p:sp>
        <p:nvSpPr>
          <p:cNvPr id="3" name="Rettangolo 4"/>
          <p:cNvSpPr>
            <a:spLocks noChangeArrowheads="1"/>
          </p:cNvSpPr>
          <p:nvPr/>
        </p:nvSpPr>
        <p:spPr bwMode="auto">
          <a:xfrm>
            <a:off x="179512" y="116632"/>
            <a:ext cx="70210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Il </a:t>
            </a:r>
            <a:r>
              <a:rPr lang="it-IT" sz="2200" i="1" dirty="0">
                <a:solidFill>
                  <a:srgbClr val="FF0000"/>
                </a:solidFill>
                <a:latin typeface="Arial" charset="0"/>
                <a:cs typeface="Arial" charset="0"/>
              </a:rPr>
              <a:t>pasto è in genere composto da un “piatto unico”</a:t>
            </a:r>
          </a:p>
        </p:txBody>
      </p:sp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179512" y="548680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Ti ricordi del piatto “completo” ?</a:t>
            </a:r>
          </a:p>
          <a:p>
            <a:pPr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Ne abbiamo già parlato nella terza lezione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5536" y="1700808"/>
            <a:ext cx="8280920" cy="2088232"/>
            <a:chOff x="323528" y="1916832"/>
            <a:chExt cx="8280920" cy="20882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16832"/>
              <a:ext cx="2784309" cy="2088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Freccia a destra 4"/>
            <p:cNvSpPr/>
            <p:nvPr/>
          </p:nvSpPr>
          <p:spPr>
            <a:xfrm rot="21038196">
              <a:off x="323528" y="2708920"/>
              <a:ext cx="1080120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4"/>
            <p:cNvSpPr>
              <a:spLocks noChangeArrowheads="1"/>
            </p:cNvSpPr>
            <p:nvPr/>
          </p:nvSpPr>
          <p:spPr bwMode="auto">
            <a:xfrm>
              <a:off x="4355976" y="2276872"/>
              <a:ext cx="4248472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Il “piatto 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unico</a:t>
              </a:r>
              <a:r>
                <a:rPr lang="it-IT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” è un piatto completo che sostituisce l’intero pasto</a:t>
              </a:r>
              <a:endPara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4" descr="http://scienze-como.uninsubria.it/bressanini/divulgazione/images/pizza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2441392" y="4149080"/>
            <a:ext cx="1914584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2" descr="http://bp3.blogger.com/_Ck7B_Bcw0GE/RxN4JxJHSII/AAAAAAAAAtQ/ztfSx5YUrCA/s400/smallZuppaCeciCastag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3743754" y="5373216"/>
            <a:ext cx="165649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cupiglione.com/photogallery/CUPUGLIONE%20RAI%2022-03-07%2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149080"/>
            <a:ext cx="19203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ilturco.files.wordpress.com/2008/04/carbonara_26_nov_200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373376"/>
            <a:ext cx="217325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giallozafferano.it/images/ricette/18/1883/foto_hd/hd650x433_wm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2161678" cy="1440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008" y="18864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Queste tradizioni,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queste abitudini alimentari,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questo modo di vivere attivo e a contatto con la natura</a:t>
            </a:r>
          </a:p>
          <a:p>
            <a:pPr algn="ctr"/>
            <a:r>
              <a:rPr lang="it-IT" sz="2800" dirty="0" smtClean="0"/>
              <a:t>costituiscono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2800" dirty="0" smtClean="0"/>
              <a:t>lo</a:t>
            </a:r>
            <a:r>
              <a:rPr lang="it-IT" sz="4000" dirty="0" smtClean="0"/>
              <a:t>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STILE MEDITERRANEO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https://encrypted-tbn1.gstatic.com/images?q=tbn:ANd9GcQeW4Yz4808V87cQEtn_t7Txj0gvFhFyjkgIl5lGSV6w-TLbl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6193507" cy="2593801"/>
          </a:xfrm>
          <a:prstGeom prst="rect">
            <a:avLst/>
          </a:prstGeom>
          <a:noFill/>
        </p:spPr>
      </p:pic>
      <p:pic>
        <p:nvPicPr>
          <p:cNvPr id="5125" name="Picture 5" descr="http://41.media.tumblr.com/2c8083912bb0e8b1f7ad9264f5b0d2a2/tumblr_n5t7mnGptC1qi5ux6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189115" cy="2714774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rippsnews.ucsd.edu/pressreleases/images/Keys-2004-web-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254" y="908720"/>
            <a:ext cx="2624687" cy="302433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8" descr="Chiesa della Madonna del Car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528" y="1412776"/>
            <a:ext cx="46847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tbn0.google.com/hosted/images/c?q=a70cfa054adecddc_land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46593"/>
            <a:ext cx="2016224" cy="27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2008" y="1886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 STILE MEDITERRANEO si vive più a lungo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39652" y="4063712"/>
            <a:ext cx="6300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Perché si fa una vita sana e si introducono, attraverso i cibi, sostanze benefiche: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Fibra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Grassi monoinsaturi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Omega 3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Antiossidanti</a:t>
            </a: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ecc. ecc.</a:t>
            </a:r>
            <a:endParaRPr lang="it-IT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8640"/>
            <a:ext cx="9036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rgbClr val="FF0000"/>
                </a:solidFill>
              </a:rPr>
              <a:t>ma ci sono Paesi dove si vive ancora di più. E in buona salute!</a:t>
            </a:r>
            <a:endParaRPr lang="it-IT" sz="2500" dirty="0">
              <a:solidFill>
                <a:srgbClr val="FF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123728" y="836712"/>
            <a:ext cx="6996777" cy="3888432"/>
            <a:chOff x="311527" y="908720"/>
            <a:chExt cx="6996777" cy="38884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527" y="908720"/>
              <a:ext cx="6996777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arentesi graffa chiusa 5"/>
            <p:cNvSpPr/>
            <p:nvPr/>
          </p:nvSpPr>
          <p:spPr>
            <a:xfrm rot="5400000">
              <a:off x="1295636" y="3825044"/>
              <a:ext cx="432048" cy="1512168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Rettangolo 4"/>
          <p:cNvSpPr>
            <a:spLocks noChangeArrowheads="1"/>
          </p:cNvSpPr>
          <p:nvPr/>
        </p:nvSpPr>
        <p:spPr bwMode="auto">
          <a:xfrm>
            <a:off x="971600" y="5229200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Cosa avranno in comune l’Italia (e gli altri Paesi del mediterraneo) con il lontano Giappone ? 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9" name="Picture 5" descr="http://www.west-info.eu/files/small_happy-elderly-couple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32" y="3520615"/>
            <a:ext cx="1835696" cy="1165521"/>
          </a:xfrm>
          <a:prstGeom prst="rect">
            <a:avLst/>
          </a:prstGeom>
          <a:noFill/>
        </p:spPr>
      </p:pic>
      <p:pic>
        <p:nvPicPr>
          <p:cNvPr id="1031" name="Picture 7" descr="http://www.fioriblu.it/articoli/benessere-bellezza/armonia-della-mente/tai-ch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800199" cy="108012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MTEhUTEhMWFhUXFxsZGBgXGSEdGRofHx8eHxsdIR4aHyggHR0lHh0dITEiJSkrLy4uGSEzODMsNyktLisBCgoKDg0OGxAQGi0lHyUvLTUtLzUtLS8vLS0tLS0tLS0tLS0tLS0tLS8tLS0tLS0tLS0tLS0tLS8tLS0tLS0tLf/AABEIAOgA2QMBIgACEQEDEQH/xAAbAAACAwEBAQAAAAAAAAAAAAAABQMEBgIBB//EAEgQAAIBAgQDBQUFBwIDBQkAAAECEQADBBIhMQUTQQYiUWFxFDKBkZIjQlKh0TNTYnKCscEVFgei4SRUc8LwNENjdJOjsrPi/8QAGQEBAQEBAQEAAAAAAAAAAAAAAAEDAgQF/8QAKxEAAgIBAwMDAwQDAAAAAAAAAAECEQMSITEEE0EiUWEygaEUcZGxBdHw/9oADAMBAAIRAxEAPwD61f4uqXMjI4XNl5ndyZsuePezbdYia4Xj1kvlzdJzSIGuWDrIObTUb1S4jbw5vEXTc7xg948oNyyZgHRhbHvRFUzw7AZCiXUGZNZaTkDSxAnQ5gdeh6aUKNr/AGgtLctpBIuKrBgVywxhTBbMfgDUq8dw5BIvJAiddp1B+WtL8RewN24pN9JyqAivCsAQyyo3AJBHqKpWMHwvKYe2VAIPf0h4EHX0jw+NAPhxzD/vV038vXw2O/hQOOYeY5qT6/n6ee1IsTh+HLbZGugBDmYZ+9IB/MiahtcPwQugPdDuWC20BPcAJITcwCSZ2Gm29AbSilw45htBz7epIHeGpET/APkPmKsYTH2rv7N1bSdDOkx/cVQWaKKKFCiiigIsTfVEZ2MBRJpZw93tuBdaed3hP3X35YHhl1A8UY1PiftLq29MiQ9zzP3F+YLf0jxqTi+B5toqIDjvW2P3XHut8D+RNQhdoqjwXHG9ZV2XI+odDurAwy/Ag69RBq9VAUVFicQttGd2CooJZjsANyfKo7eOts5th1LhQ5WdQre6fQxQpZori7dVRLEASBr4kwB8TpUJx9v7Pvr9p7mvvaTp8NaELNFeCvaFCiiigCiiigCiiigFmM4FYuuXdJck97TNBQoRMTlyk6eOtV7XZmysw1zWCe8NWBJDmBGYdOmg0p3SnieAuvesujQqHUSRuRO2/dkfGoQ5Ts5ZGbVyWJYknUklCTtuTbU/OuH7L2CAO+I2M7aIvUeCAfOl93geJF3PbdR3mJOYyxPMAO0DRxpsMtTJg8eCJuqfd39IYe7tOtAWr/Ziw3V1gOvdaNH95dtjtQnZiyHFybhYMDq3gSQNtpJ/Wo8Fg8YM2e8DKMF8Ax91tF/WoW4NfZbxNzvvkyEsTlyk7wB0PhrQFs9mbJ97OxgLJbWAUIGg2HLX5Vd4dw5bK5VZyI2YyN99AIPTSs//AKJjArKt4CSNmMQsKu4mSqITHUtTDAYPFhX5t0MSgCx0b7x29IoB7RSEcKvXLLpfYOS6lRPuqCNJAGsSJ61zhsFjFdPtF5YYyP4dgNvCgNBUGMxAtozGdBsNyegHmTpU9Lbg5t8Lrlswx8C590eeUd4+bJQCbH8HxLAG0+RmVjdAcjvMQTB/hyhQfCozwzGsirIXLM/aMTczArqZ0j3h5ir/AGjs4osDYuZVjUBZPrtSLh9jF86Fa4wDQznQR4gERFYTzaZVpZ6cfTqUdWtfsObdoYS/bInl38qOSSYugQja695QVJ/hWtJS7F8M5mHaw7liykFzvPRvgY+VRdneINctlbn7W2cj+ZHX0P61smect8VwnOs3LUxnUr86z3+0DObmhiNIdSVZQYRX11CrA9RNayiqQydvshAT7QMVbMSyzni5adJ1+7kYDwznzrzG9kgchkEIO8qgAuwQqSCSAGJIMnwrW0UoC/gWDNqyiuZuEZrhPVzqx+dMKKKoCiiihQooooAooooDxmjU1VtcUsM2VbqFvAMJqnjUa9fFmSLaKHeDGYmQqny0JPpV1+H2iuTIuXpAAj08KzuTexaLVFUOGXCC9piSbZEE7lT7p/Ij4VfrqLtECiiiugFFFFAFFFFAVsfihbQsd9lHix0UfEkCkWE4Xi0LzcBDLsLhEOfeb3NienTQVfxWIGdrjkcqwJneXI10/hUgerHwrw9pLAYIxZWJUQyMDLZwu42PLbXbTzFQhStcPxo5Oa6Dlnm98jmeH3O7HlXl/BYwc085VDRypuGLfzTvT51esdo7LpzFzle7ByGCWiB694VFxbilsqyHOhNs3JKGAo3JjbXSuZWotoqq9ymi38wY30KC3lIF0+/+OQmg8qU4Xm4fEW8Q10XMylL+Qls+vceCABlHd01Jgdaa2OEWkQXQ17LJGQyNZIMiJiZ+EeNXra4W4jIsIGAGvdIjYidiDr6ivLDLl1qM6X33NJ9pfS2xgMO5YML75d8oVMpHrkmPjXeKw7tGW61v+UIZ+pTSvszjDBsXD37cxPVdOvgJEeTLT2vYjIha02TKLjBo9+Fn1iMv5VzhrDKCGus5OxIUR9KgfOrFeVQVbGGdWlr7uPwlUA+aqD+dFvCuGk33YfhKpHzCg/nVuigKi4V8089yPw5Uj0nJP50PhnLZhecD8OVI+ZXN+dW6KAq4nDOxlbzoPBVQj/mUmrKjTefOvaKAKKKKFKNi4q3L5YjQqx9Moj+xpana2wbgQkgEwGO0+fhVTj3EVTFBIibYzNOh7xyiPLf41FdwVsnNkWfGBXiyZpRdR8GUpNukaS1HPcj92k/N4/zVysXY4zdtMtizaFy5cbuy0AAbzAMAKK2VuYGaAY1javRimpq0dqVnVFFFanQUUUUAVV4liTbtkquZzCovix0Hw6nyBq1StLouXWualbRKJ4F9nPnAOX1DVG6IRmwvJNkhxp3iGthp3LHv6ydTIgzqIqgeAWSuVluFsjjMGtKe8c0gKwURrECBmPjU2O4U14uylMrOjjNGuTJ3W7sx3fxEbaUu/wBq3SCOZaMmZy6gQw5YjZYbcRudNagJ27PIc+U3FV2BAC4cgEEEQzAlgMo0YkVd/wBPXLlPNzC0bcg2VIBYNOVSFEEDpHiKq43gV1ksqLiK1u41zbQEmRsADAkbCZnpVnF8Bzu10MCxuK4UjukAICrQJMlZ6xppvQFvhlsWbYQK7AEmTyhqSW2Vgo32AFV+I4W1cmbZDSNcyb+Y5lJ8RwFraZDdtiX5uUAznylMoGpyQd99NqmuLaa7nc5Czq5hNNEZSJdY3YHUdKxyvFL0za+9HShJ8Ik4wHR7d2ypWCqtmKweg91jv7n9Q/CK0uFxC3EV0MqwkUk4dwexaR5ZYdVWQ0gCNQJOgLFm/qr3gmJZLhs3CupMRp3hqfrWHA/mrVUuCD+sfxvF4q3iHNvO1q19u4icylQotrG5zI7QNpXxrYV5XRDCntFjreZOQXKIrElWJg5CXkaNGZhlEe5vvUvDuM4p3IuoyK7WspytvFqVAPugqWbWdZEiK21eEUoCns7xC7eRmuKqgNkEfeKgC4fTmZgPJZ603ri1bCgKoAA2A0AruqAooooUKKKKA+J/8UuIGxxDmIxZiFV7bSUZdZEeO2o1rZYTGsbjWWQpkUFSfddfFSPA6EGDtVftrwRLmMtl0LKwDCRKApv8SAPUGo+PcRe0ZXLGWTPx213r5md+powboacFK+3jbMLTzESASN+vStlWA/4Z2nuXcTiXEZiEXw/E0eUFR8K2Fzi9sMymZUwdK9OGSx41qdHePgv0VSPE7fK5oJKbaAkzMRA865tcXtsyrqCxgSOvhWzywVW1vwdl+iiitCi7jnEVsW8xdULHKpbYE9T5Aa/Cl1zilhEREvIxyiBmALeLec6makxnC0xhY3S4trKJkYqW2zkx5iB/L514eytkMj8zEZra5UPNbQREfLSuJR1KmE63OsJxnDCz3sRaiTJDd2T0naa4t8UsLc0v2wFBLjN06GOg86yd3AqtiyhLhLwN0hrzBQRkI3bXfxG23QsrOCtsty85xAzWbmYm63eVMsDXXZtZAOlc6Ft8DUxnieMpzBkvWmV/d74B84Ed74Vfw3G8MikNibZKnvGdAfA+HxrIez2lsYe6rXA1triQb7QhWcyiD3pI6FvEZtK8GEtOcjNdRb4D3C95oY5mHVh+EeflVUEnY1WqLvaHiYF/NbuBw6j3SCVgeG+XSZqLC8tlz3cXbRZ/FP8AmJ8q8uiyF5/NuG6li8VHPMyhgJEzrO29Q8S4ZbtILDG5y4zkG641kmAASSfQk67eHkl0GKU3OVu/F7HoXV5IwUVX7+Ru1jBgEDGZWXViGGg8wdvWvOMY7DLka3eSQACZkwuqXPFsp38mNecL4LbxDXGdsQC9q3n+2bvBg0jfYZfWmD9jsOcsvfORSi/atopEEekV6YYYQ+lUYzySn9Tsv8G4zav4db4ZQpHekwFI0IM7a1dsYpHEo6sBuVYGPlWZ4Lhkwp5GQZJFtwepP7O4ehL7E+IHga1Fqwq+6qrPgAP7VqjgjtY20xyrcRm8AwJ+QNCY60WyrcQt4BgT8pmubiWrQa4VRQoJLBQDHXWl54rhrbE3UFltCC6gFgZiCsydDpvQDIY61myi4maYy5hM+ETM0NjbQbKbiBvwlhPymaV2uM4MsxBSUJl8o3GXYxLe8NRNTPxPB5zL2i4AY6AmNI1iToy7a6igL1/G2kMPcRT4MwB/M17exltIz3EWdszAT6Sao+22Lgdwq3OWFk5QdxIgn1rk8TwzNkuBVdWCZbiiQSARG4g5hqNNYoBhcxttQC1xFB2JYAH0k61H/qdj99b+tf1qmOJ4VyUYpK5IDAbPlyx5Eso06kVf9gtfuk+gfpQFTtFhOZZYctrjCGVVYK0jaCSB+tfKsde4heFtPYLjEvDiMvdnWCxyiR4mNq+0Ut47xX2dA+RnBaDEDKIJJJJAAgRr1IrKeGMnbOXBN2S8Fwq2rFtFtm2FQDITmK+ILDcz161ku0OFx1vEscPZ5tq53iZUFSdGHecbQCNDvTy52vwa3Gtm6AUDZpB0KxI2k6SZEjQ61axHHbK2FxAJa02zAHzjQidSMu25FdTxxkqYcU0VsLwZreCWwpl1Gbfd5zRPgTpSXhnCsVcxdq5et5LVmXE5cxYgADus0gamdKc2u1mGM5nKgEa5SR6yoMCdJMa014dj7d+2LlpsyGYMEbEg6MAdwajxRbT9hoRZqlxS+QAizmuHKI3AjvNPTKJPrHjV2sp/rpN+84tM6IkWm7wDbZgsIZJYbzEKPGtDog4b2he2z2RbD20kW2XuwASFDSdTpvpUfFuN4tgMls2wDqQCZqxb4gjCzb9jARyXI72W2w/EOVBNRY3iIe3zGwjzbcgW1LqW6Zu7a1XyrCUJtVqMpQm19R4vau9bUNfw5ZZCyisCSf4daf4fjCtaNzl3FggZWAB1IA6xGvUilFrGqt4xhdQkh5cg/wAIm1vUi9pXKWpwrDmMVZSW7g2lvstiK6xxlHl2WEZLl2Ttx4NaR7VsQ1woOYQqyFJJ7s6d0if8VTu9sEIOW3JEbzB7jOSIBJhly6VNe48ftQcLmFuCvvxc/l+y3Fdpx1i6L7Me8meSX7p/Cfst61NCThvE3vMqmyAGzHMCRARih0YBg2YLoRsSZ0inL4efvN6z/wBKz3+5n5Iu+ysGJgp38w11P7LbrVgdoX5lxOQYVZDS8NpsPst6AX9osTj7TqMO9t9QcpQ5ivUSGXXw2FRcQxuMUG4bVwIoBaWGnjs5nTeJq+naRzyicKQXkGc82/5vsqU8QvMzXgLVwW1glFLgXp6KeXt41jki3xZthmk/VX8DF7nOsi805R3LnSVbZvIodZ6AtTzg+JLKVf30OU/xD7rf1CD6yOlJcPxgqBZGFITllt3yz1Q/Z71m+FcUxpxSsLLLbtrDqNzblsuYtBZhrEDdT413G0lZnJpt1wfSMVh1uIyOJVgQR4g0jxnZnObbc+6WRgczFcwUK65VhQASXkkgzFMbuMuyDas8xCAQ+cLv5HXapMXiLqkBLOcRqc4WPKDXZyLMP2TsowZGuKV9yCDl0QaSpn3BvO5r252VslQoLqA4cQRuFVI1GoIQSDuSaZYrEXVjJZzyNe+Fg+Gu9e4nEXQFKWc5PvDOFy/E70BSwHZ+3ZtPbRnh+siRvEd2NJ6g1De7K2mbO1y6XLBixKkkgqV0y5RGQRAHXxppdv3AgYWpfqmcCP6tjXK4i7yyxsw/RM41/q2oBc3ZtObZeZFs5iG1JIRUTbSBlVteqrT2qdrEXShJs5WGyZwZ+I0FV/bsT/3T/wC8v6UA0pN2lv2FW2L9oXAXOUEAx3TJ738MiBqZI2mnNKO0OKdBbyWVuln+9ssAmdAdelAZ/G4/CqLN32W3lxCC4cyjPlZljQAye/mj/rUv+4cIyKnszMrukKQpGbN3NC0SCA0+XjUOI7SXeXmGEGdQuSVJyHLJB7siYhQN9Jium464DMMGgCGFMdCSQNF0IgyPGPGoC9h7uFa+2GGFUQ2UnIuQzLx+RbaK0WHwqJ7ihdI09Sf7k/OsnY7SXtCcKM5J2BEnoJy/Oem01p+GYhrlpXdcrGQw6AgkHfppNUEfFHJAtIYa5I8wo99vgCAPNhRhruVsoEKVlQOgWBHp1qrgrtxna9yZzaWzmAOQeu2Y970y+FTojB84sGYj9oI89K5le1AkwmKkmTIjN6f9Kkt4nWG6yVjqANfjVHB4VrbOwtMc3Q3FIA10HlrVe/mtMLzW7hAYKFNxSAXYIIHxjU7VxDXS1FdeD3E9qbSm1CuwuAFSMoGyt95hsHX51Df7ZWVE5XM5cmqjOrAlWEsIUgT3o3FW/wDT10jCxDMwy3MurEFvdI3gabaCozwlJB9kgjYi7GXyWD3R5CBWpDx+0yqGZ7NxFUISxyEQ+x7rknSSdNgaMB2qtXb3JVXnOUB0gkZ5OhJA7h3HhU93Aq8Z8IGgAd5w2wIG8zoTv41VfhNpBm9kIySwi7qu85e9pMnbeaAsYftHbcXjlcLZnMTBJIJWAqktMiNQK9w3aFGuCyUdLkwVYDumARJBIMgg6E71xg7Ia2SuGOS6JKtckGddiSBqZ060f6Wm/suu+YXe9OmubNmnQDfYRQFjh3G7d57iKGBt75oE6kSBMgadQJ3FWbGKPeVveUA/A7VUsYTIxZcNDEZSeYCYmY1OgnWB1r3D2XUsTaZiwAOa4uw6aVxLVaoFn2gjMGgMBPkQdPypZi7Jebqy1y0dIMZ1aJU+OkkedWbWHZc0WWOYQZuAwPATtRgLL2lKi0zSZJa4pPppGlc1PUvbyXajjg18K3LBJVhnteGXqo9N/RvKnNZG7avLd5axbA+1tycx31TTTICYPWGFafBYkXEV12YTruPEeoOnwrSPsCeiiiuiBRRRQoUUUUAUUUUB5Fe0UUAUu4q2fLYAP2k5j4IPfMjqZCj18qvu4AJJgDUk9KocKXNmvmZuRlB0yoJyj46t/V5VCGdtcRxZtBwzd7ENaUBUjKLzWxAI3yLuTXfC+0F7NdS+wUgRbDABmbmOpGmjGAvu+IPWtVfuogliAKW4ji4EkW5jqaxy58eJet0Em+BamPxBe2ebAZMQxXII+yYBdYmCDrHwqGzxB7tlw9zmFbmGMgKV715Jhk6ae6wDDrvTrhvFBcucsqAwXNp0H+K746oFnQR9rY//AHW67xzjkjqi9mBbjcVipyotzS88kLANuTkg5Wnp0+NV8PjMcHl0uFdc4CqQDDgBBAJXMU1k6CTGtX+0vBrmIa2bbBchmSfNSdIMyBEgg+okUgs8LtG3aVb9qUt3NQ67wAbgi305bTEHunWuwdtieLBbalSSDLsoXvA7AaGMsHWDOdfOmC4zEBnF1bht8qAcv3jlHRROpOsiADKiJpTgrFpHtsMRZUWmAgOSq6LmHeXUtlLSCsZtZG+gwXDr9tsU9y4rJdzMAJkGCBvoBlA+MnrpAS3cU1nCWro1VFQ3AFJYpENlA+8JB+FJxxrFqMRmjmWwuW2F3m1bdjEZmCszbHXLFXE7Qiy2Hs3EKq6qBcbRdvlT7C421c/Z3EeN8rAx8q5U4t1ZFvdeDNW+NXTdFvmwnf8AtMgGYjl5QCQQdHbYDbyqfiPEcTZIgtcAuHPFsd22kFjoRJMxpOx0rTRRFdlMpheO3cwLsMnMAbu+6JuiDA00VPHfzrixxu8y3WN1QReuKildkW6yq0BSfcAM7ddq1d4kKxUAtBgEwCegmDHrWI4/x7iSXFsWsPZD3MuW4rlok66OomIImPhXEpaSpWPrT3L+HFwftEZiuZYDQSDproy9RvoY6UcLxQW5oZt3oK+AaNv6hJjxB8asdn0xYtn2xrTXM2htTGXzkDWZ2qnicNld7UhVablogaqQRm06kOQw/mjpT5HwaGiqnDMXzE1jOpyuPBh/giCPIirddgKKocR4oLJUG3ccsGPcAMBYkmSPEbSagHaPDESt1W0UwpEw0AGJ/iX0keNLA2oqjgOLWbwU23BzgkCde7AbTyJANXqpAooooUKKK5uOFBJ2Ak0BQ4mTcZbCmM3eufyDcf1Hu+map+J8zlPyMvMynIG0E9BPTwmouFWmhrjiHuGY8FGiL8BqfMmrxNR7kPnV2/xVj/7Dr4tdB+W1U8nF7jZPZQmvvNGUecyfyFfR0vsXAgZCpOu+hH5a1Hxm+6p3CoJ0JboI6edeSXS4nu0Z6duWU+zHAfZlYu/MvXCDcfppso8FH+TUvGcQr2TlMxesg/8A1rdZK/xy6itbzZpAEgknXzO/r86ucEvZsI3/AMxZ+P21v4museaLloijmGRN6UbY1mB2LthiyXbiymWO6RqHViJXQsH16SAd5ljxPiL23hQI372x+NS4TjKOBIZTsZGgPz2rTvQ1ab3PTodWU8X2ZRxAuOvemQBI7ipoSJUwu48TvTfFD7Jx/Af7VxxHGC0hcgnbQVVscTW9auFZBVTIPpXTlG9N7mdq6O7GDS7hrauoIKLuNtNx4Gktzs9cUkrHkUYq36fnWg4Wfsbf8i/2pe/aa0GjK0TEx/j4Vh1GHFOnPZ+Gaw6h4uHyVLeOxdvdGuDwNsg/AqKt2eLYhtsKwPm0D81priMSiDM7BR4kxSGx2rS5fS2gOUkgkjr0jWuNEsbSeV/j/RZ9Rj8wV/f+kOMGLxM3cij8KSfmxj8hUWOwxN21cVScpIIHgY11PSmDEDeleN4/ZtnLJY/w6j0mYr0ycYx9TMpTS3exU7S9qEwpChDcuGO6DGhnX8jp5VSwfaC1jbcIMuIT7RLbGDI6T1DDQ+GbyrNdpsWcRc7ynYaKNYEwJ+PU9TWcu3msXUuISroZjxAII/LQ/KvJ+qbn8Hked6vg+qYbFhGW9MW7gCuPA7Ix9D3T6jwrQ1nr1pUuFGEpeBYA+6DAzp8ZzR/P4Vf4LiSVNtyM9vQ+an3G+I0PmDXti/B7D3inC+cVIuvbIVllMuoaJHeUxsNRBpYvY6yGBDuABCqMsKJQwDlmJRdz41pKK6ogm4HwQWHuMAO8EVepyoIk6aM25jypzRRVAUUUUKFLcf8AaOtiDljPc8Mo2X+pungpq7ib620Z3MKokmkd2zdROaWaXOZ1/DPuj+kQvzPWss2TtwcqugaGsx21xeJtqnIDFTmD5VzHbQbadaPaTG5nxk1LguKOLioTmViB5ia+ev8AIY8vo3V+TTHJY5KTVr2KadrVt5ExCMLoUF4AgZtRpvtlJrR8RdeS7FgFCFixEwIk6HyqDHcCsXnFy5bDMI19PHxpb/xCvZOH3o0zBU08GYKfyO1e5a4p6na8HWV4p1oTT8+32MOL3MDXEIgyQHGUx0mBHyrS8De22BVrTHLzrKspiQwvWwdR0/xFY3hdwctgxIA67zudfTxHUU37DXv+z4hJkDEYZvibqT8dBtXzOhySeaSYydPjgritz6VjcHbuCLiyBruRHxBBFZ7iPZ1iP+zOuVt1dmI9Q2p+dc9pcTimuGzb+ztnL3hbZy4jvAEaAzI1psl/2fDF2U90Tl666Aete+ejJJxa488HEXKO6IOIWLyYVEQc11VVbxMCJ+dU+AYG6lm+91SmZSAp3gKdTHjP5UxHH7fLDt3WJjITrPhPoCaiPGVuI6lYJRuvka6qGtSvfwZdtt6jpOKpYw1lrk6oo032FYy6eY7EbST8D/mu+0V64wsoVIRbaZf4pUEn4HT4VX4XiIDBtyNDXk6jI5Trwjx5Z6pV7F7iGBuXFGZiYGhJnT08Kp8DwxF+2rQIYemnWtRibptoCNQYAB+dZviECPxTXOSKW5MiUWbftBZZ7UIpfyXr4H0mkvD+ytw63XCj8K6n4k7fCrfY7HM6m22uWIP+KZ4jjFtLvKPvRNetrHkSySPTHGsvqoRcf7JjlM2HzG4BopYgN+hpF2c7E3TfS7fBRUIaCZLFTp8J13r6KL2YHJBPhNL249bVsl0MjeYkfAjcVXjxJqXC/BJYoJ29i3xTCm5bIQw47yHoGG0+XQ+RNJfaYC4hBJUEOOuX76x+IMJ/pjrTUcZsRPMHyP6VSuQl3Mscu7qCNg4Go/qUT6qfGtdUZfS7Nk0x4rAiQZB2Ne0p4PcyMbJEADNb/lnVfLKTt4EU2rROyhRRRVAUUVDi8QLaM5mFEwNz4AeZOlAU8W3MurakZVh7gPXfIv1DMf5fOr7MpEEiD51SwPDwFm6iG4xzOYnvHcAncDYeQr3G4RAhK2rcj+EbdelcvggmxuCuW55a81ekMuYeWpHzrjhfBma8t6/3Mk5UDgzMasB3ZEaRPrWiXB2iJ5afSP0r32K1+7T6R+leKP8Aj8McncX8eDvU6om5g8R86X8f4emJw9yyWADqQD4HofgYNW/YrX7tPpH6Viz7Uu9kFSznS2rNlBcbZBHdCEDvSTXufscGOtdmMZbZg2HZxPR0Kt0nRvjGla3s9wN8LhbpvZRcu4mwxUEGBzbUAxoTuTqd6upc+0tQrm1LSXswzAEbhbJjrvk+NS8aN0Mr4eyrWitnQ2+9L3ILeOixmB2DTpBrzY+mhjlqRpLLKSpmr5g8R86p8Ww/OsvbDAFl0J1APQxI61k7Vxp7y3eVC5n9nGdbhDFkC5JKAhRIUjWM2pj2xfvAIXtHPoby8juqIQ9whZZsxOgLbHaK9D3VGdl7hfBmdWTFogBEd25MnxUiCvrvrV1OCWLKu6FiRbYDO5aNOgJifPekGLxN0viClshZHK+wb3TkkxyZnVvvMdPdMVcxtxjhEa3ai5nQPNrvZTJJgWydo1yeoHTiOOMVR05NjzB4e3cw1tbgUjlqPypHxXssoBay0xrlJE/A6UtL4zIXNkCciwLYkfZozEJyyw72fWW1gZfCxjr2IFoPZs5stls02u8XIcoQGRWMFUHuRDmelTJhhPlGUscZcnWItYpkUcoaDTvD5kE0YHs1ed819gg8iCfTc1zcxFwXky27jWcxALWIdhKglvs4Ed/fJpBE9bPEr90YhVs2A1l0tQeVopLEuSSJ/ZiIPUr41n+mj5bZx2It77mk4dgbVkEJGu5JEmqHHODDEXLT54CTIBgmYjUelLcPiyucXbJkOh0w5PcIGbVUIOpPnVe0111xfcIZTdNgcnorNy9GsgaqF+8SZ6GtnCOnT4N4vT9JrcHh0tDKp+Zk/nXOPwdq8pW4AfPqPQ7ioeG4e2yAFAWXusWQAloBPQA77il/EcWlpnHJttABHcjp+fTaq1FKnwR+rkoYrsjH7O7I8GaP7GD8qapg7j2TbuskiChXdWHumdNjVaxxrCEibaAFQZKDTxB/9eNPRgrR/wDdp9IrLHjxp6of2crEoszl7iGcKVDc9TIRdwVMMGJ0CnUa7jUTWlwmIFxFddiJ13HiD5g6UoxVgWboKiEvGDA0DgabbSBHqBXeAucu6VJOW6SV8FcbjyzDX1B8a1Wzo7HVFFFdgKW3hzbwTXJahm8C/wB1f6R3/UpVrH4oWkLnyAHiSYUfEkCueHYU20AZszHVm8WOpPp4DwAqEOsThy0Q5UjaNviKgu4o2x9tly9WmB8j/wBav1ne2fDluWldravymzAMJjpNFBORJSpWXuFcSV1hDnAnUERE6VYfidpfecL/ADaf3rDYniNxUzozgnQ6jSPhSjGcVxDrl9ouQRBmNfmK2j08qMXnR9YsX1cSjKw8VMj8qQ8Z4TduXi6wZVRbcsQbJE5mAG5aR65YOlUP+GnD+XYuXDP2j6E9Quk/MtWxrOUadGsXqVmJv9k7lwAd2ygMlVbPL5GHM7wiSxBnfSTrV7gXBr9q8rPdDW4vEqWJIZ2UiJ+7lWfIz41e7S8QVFCT3m1jXYbzApHZxbdGP5/pWE8qi6NFBsY4Ph2JF7FMzrkvBgkM0qdQkCYHdImNZB6RVZezGZ0Y2kREcFbWbMF7rhiDAEs5tkjxtgnUmq1zjDIO8TExudT4RFcW8Zddiz58uyJmiP4jB1J8Olc95F0Mlu9l75FkXLjXgi25BKDVVYECUIIk7nXzq3gOzl21ziH1uo2kxFzMWUyN9CBJ17tcjibDefqqQcTP4m+oVe8iaWQYPs9iwyG5iSMrzmQyxDLca574IP2tyAI91RVcdmsQLaqMvOXKXvcwzdUGRbIjQDTfQZNPeMMbvFSoks/zB/sKc8HxLXLSuyxO2syOh+NdxmpOkRxaFWC4Q4xV7EMuU3FgEFTl7qCPdDbqTvGu1J7nZO/chWK200YwxctcCsM5zCCSxDTE/IVuaUjjgzEcpoBidINWU4x5YUW+BPc4FjG5k3VPMVViWlMghYae9mliTA1jequO7MYllUF+ZkJyEuQIyqE5ikHOVj3gQ0jMNTA1C8Tz281tZaYynp4/lVezj74YcxVyTqR0Gv8A0/Os3mgmVQbGQYqgkSQBOukxrvrE/Gs9iOJ2sR9lfRrZ+64OZRPXMBA+IjStODSy5wGySSFIJ3g/nrUzqbj6KfwywaT3M7jeB5SDIIOgYRlbyPhpqD5EVqeD3CbKTEgR6QYj8qibhXdyK7RsVbvIR4EH/Bpfau3MKzG6CbJMlgZyn+8R5eFebBhWB6qaVb72l5/B3KWtUO8dh+ZbZNpGh8D0PwMH4UkVTctlT3XBhiPuup3H9QB8xT7D31dQyMGB2IpXxG3y7ouBe7chXPgw9w/H3fpr3PdWjIu8NxfMST7ynK48GG/w6jyIq3SNbhtXQ5PcuEI/rsjfEkJ8R4U8qp2BVcvK+I7zIEtdCRJuEf2VSPi3lV/2q3+NPqH60hw3A0uYi7iCzB1uMogLAEDxU+Jrodj7Is8jM/LzZo7szM75apB57Sn41+ofrXjYi2RBdCD/ABCsRicVh04n7JF7m3rYBuZUFsiDoBl1MLqY609t9kbKi0Az/YklNF0nx7utLBnuMcJuI7CxkuWW6Z1LKeu5Hwqlwns49y4vPy27IPeBdczDwGUmNY36VsLvZS03NJd/toz6LrG33dK9t9lrQYOGaVt8saL7v0/nWvelVGPZjdja1etKAFZABoAGGlde0p+NfqH60k/2jZ5S2cz5EbOohd9euWeprs9lrWa62d5urlfRdREfh0rI2K/GuCrfui4MWU7sZVKwPMT41RPZjqMcT/MVP+abW+ytoG0Q7zZBCaJpPj3dajudj7LLcQs+W62d/d3mdO7prWLwQbtrc7WSSVCvEdmWYAe2WwQQQcgkEGfx/D4mrS8JaI9rs/AR/wCamDdmbZucwu2bl8vZPd9Mu/nUX+0bOS3bzvlttmUQu/rl1q9mHsNcihd4Pd6YuyPUf/1Vc8FxP/fMMfgR/wCY06PZa0ed33+3/aaJr/y6UW+y1pWtsHebS5U0XQfTrU7EP+Y7khbwzhFxLyvdv2HUbgaE7/5j5Vqhirf40+oUju9kLLJcQs8XGzt7u/j7ulS3Oy9svccu+a4mRtE936fKu4QUFSI23yNnxCR76/UKQ33xAMKcOw6HOARUx7KWstpM7xaYMmi6Ebfd13r3/atqLozvF739F19O7p8KmTGp8iMmjzCYUlW515AzZY5bDuxPU7n4dKqnhLGQ2NXId4ADwekliAfOKu2uzVtXRw7ZraZF0TaI/DrUQ7JWuXctZ3yXGzMIXeQd8umorl4Iexe5IcWL1tVCi4sKAB3hOmld+1W/xp9Q/WlP+2befmZ3zcvl7J7vhGXfzrgdlLWS0md4tNmTRdDv+HWtjgc+1J+NfqH614+ItkQXQg9MwpQey1qLwzPF79pouvp3dKX8e4WmFte0oWa5Zt5LYOUL5T3PzoCyuBS082ri5Cdg4DL4kHYjyNN8Ryntm29wEEQTmE+vqDr8KzHZzgtrFYMXGzpzXNx07ujqxBg5dpEjyIpu/Za0WuMXabqhX0TUAQPu1nDGo8Fcm+TM8Y4o1x7WGQ95LiNebpCXFjUad86jyIr6NWKPDEsc5Ukw+HSTE5VFrKNAPE1tK6j5Av4Vve/8Zv7LV+kGGwt9rl5rd/lrzWGU2w2sLrJINc3eA4hgR7fd1/8Ahp/iuiCDtjYxTYzC3AwW2rumVGi4QTE5oMEjXKOnXw1SdncP1RmPi9x2PzLGPhFIezmCvpj7yX7hupbtqbTMADruSF85FbSokips8ApLxfjr2ry2beGuX3ZDcOQoIAIX77L1NO6z3EHe3jkvcm66ezshNtc0NnBA+Qqshb4f2hs3Lb3GPJ5bFLi3oQ22EGG1I2IIM6gg1JiuMIqo6RcRw5DIykQqltNdZiNJrJ3sBiG5l57DW+di1uAcsXntLbtctHyAwWYrJ3y5vlHgeE3hbROVclb2KYlkCyLltsjQndEk7DYmKlg2XC+MWr1lbwYKCiuwLCUDDN3tdNK54zxbkW0dbbXi7qiqhWSW21YgR8aw/wDpTIuFwptsPbbFq3fH4eRBeR/EhKE+la3tRw43bdm2gYAXkJNswyqAdQekaUsFO720RM63rF2zdQ2Sbb5CSt64LSuCrFcoY66yIp9h+J2LgBt3rbgnKCrgyRqQIOpjpWW7RdkkGHucpbl67duYZXZ2LubaX0Zl1OihcxgedUeN8GNm9jsStrKllcLftEABS1o3TdA6a2yFP8wpuDb4jili2C1y9bQKcpLOoAPgZOh8q5/1FeYymAq2xc5hZcsEnzkREyRGtYW/wh2GGvi3eV7nOvu6W1vBWvZTy3tMCT3YUMNVykda4xXBsUwU+zlVFrCi5bUQGRLrm5bAnfKQck+VLBvRxbD8vnc+1yv3mdcn1TFRXOM2+ZYRTnF/PkdSCvdWSZB1+FZDHYR2u5rOBazbOID83ll3kWsouCwdFM9ySDtMa172Y4XfS5h89q4BbxGKLF1C6OCVaF7omdl0BMUsGp7TceTB2hddGeXChUidizHUjRVUsfIGr2K4hatqHuXURDEM7BQZ21JrO8Z4XicTizlflWLdkqGKBxca57+hI2UAT/EaWYDh922MOMXYuX1sW71kQmck5gLb5f4rYiemxpYNNjO0dlGuIrB7lu2tzIrqCwYmILMB0nU7EeNMFx1vIXzrlEhjmEKRoQTsCDpWCx/BH5F5beDa21zCW1RFGbIVdiULeOUr18htVu9wi6L7YVbDHC4m6l+68wEI7zr/AFugkfxmgH9jtNZLqjkW2d7iqGZTOT70qxABG3Xxim/PWVGZZYSokSR4jxGo+dYXhPBXW5ba7h2j2vFknLMJcLZG8lM71a7E4O5zWF0aYNThbTfilszH6RaX1U0TBtKpcZQth7oG5ttE+MGPzq7SDtW9pEDXAzE91beZsrk7DKDqZ/vVZTFf8GuJxdxODY95RbuKJ8RDgCTrJBPma+qV8w4Twd+H3rVxkROa4zBBAWTBBjQnUGvp9SLBmOKe9iP/ABrP9rNaiKzHElJe8BqTesgD4Wj/AGE/CtPNF5IKeHYpFa+GdQec2hIB2Xxq77da/eJ9Q/WiiqBVhsfa9qukuPcQA/d6k97amox1r94n1D9aKKED221+8T6h+tHt1r94n1D9aKKWUPbrX7xPqH60e22v3ifUP1r2igKi28MLxvg2+aVClswmB03gfCrXt1r94n1D9aKKAPbbX7xPqH61V4gmFvgLda26hgwBfSRtsdfQ0UUBa9stfvE+ofrR7da/eJ9Q/WiigD221+8T6h+tHttr94n1D9a9opYPPbbX7xPqH60e3Wv3ifUP1oopYsPbbX7xPqH60e3Wv3ifUP1oooLPGxdoiDcT6h+tQcPGGsWxbtNbVBMDOOpk7mTrRRQFj261+8T6h+tZi1iLl7Gob6W0t2M7Ky3QyuTokbENEkgjSBqaKKj3FjjjdixiLRttdQHdWDDut0O9KuxXF7jLdTEOpFp8lu6e7zANCQG1IB69fE70UUrewXcAOZjLzKwKW2B0Mgs1tV/5RP1Cn9FFVA//2Q=="/>
          <p:cNvSpPr>
            <a:spLocks noChangeAspect="1" noChangeArrowheads="1"/>
          </p:cNvSpPr>
          <p:nvPr/>
        </p:nvSpPr>
        <p:spPr bwMode="auto">
          <a:xfrm>
            <a:off x="155575" y="-1736725"/>
            <a:ext cx="3390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data:image/jpeg;base64,/9j/4AAQSkZJRgABAQAAAQABAAD/2wCEAAkGBxMTEhUTEhMWFhUXFxsZGBgXGSEdGRofHx8eHxsdIR4aHyggHR0lHh0dITEiJSkrLy4uGSEzODMsNyktLisBCgoKDg0OGxAQGi0lHyUvLTUtLzUtLS8vLS0tLS0tLS0tLS0tLS0tLS8tLS0tLS0tLS0tLS0tLS8tLS0tLS0tLf/AABEIAOgA2QMBIgACEQEDEQH/xAAbAAACAwEBAQAAAAAAAAAAAAAABQMEBgIBB//EAEgQAAIBAgQDBQUFBwIDBQkAAAECEQADBBIhMQUTQQYiUWFxFDKBkZIjQlKh0TNTYnKCscEVFgei4SRUc8LwNENjdJOjsrPi/8QAGQEBAQEBAQEAAAAAAAAAAAAAAAEDAgQF/8QAKxEAAgIBAwMDAwQDAAAAAAAAAAECEQMSITEEE0EiUWEygaEUcZGxBdHw/9oADAMBAAIRAxEAPwD61f4uqXMjI4XNl5ndyZsuePezbdYia4Xj1kvlzdJzSIGuWDrIObTUb1S4jbw5vEXTc7xg948oNyyZgHRhbHvRFUzw7AZCiXUGZNZaTkDSxAnQ5gdeh6aUKNr/AGgtLctpBIuKrBgVywxhTBbMfgDUq8dw5BIvJAiddp1B+WtL8RewN24pN9JyqAivCsAQyyo3AJBHqKpWMHwvKYe2VAIPf0h4EHX0jw+NAPhxzD/vV038vXw2O/hQOOYeY5qT6/n6ee1IsTh+HLbZGugBDmYZ+9IB/MiahtcPwQugPdDuWC20BPcAJITcwCSZ2Gm29AbSilw45htBz7epIHeGpET/APkPmKsYTH2rv7N1bSdDOkx/cVQWaKKKFCiiigIsTfVEZ2MBRJpZw93tuBdaed3hP3X35YHhl1A8UY1PiftLq29MiQ9zzP3F+YLf0jxqTi+B5toqIDjvW2P3XHut8D+RNQhdoqjwXHG9ZV2XI+odDurAwy/Ag69RBq9VAUVFicQttGd2CooJZjsANyfKo7eOts5th1LhQ5WdQre6fQxQpZori7dVRLEASBr4kwB8TpUJx9v7Pvr9p7mvvaTp8NaELNFeCvaFCiiigCiiigCiiigFmM4FYuuXdJck97TNBQoRMTlyk6eOtV7XZmysw1zWCe8NWBJDmBGYdOmg0p3SnieAuvesujQqHUSRuRO2/dkfGoQ5Ts5ZGbVyWJYknUklCTtuTbU/OuH7L2CAO+I2M7aIvUeCAfOl93geJF3PbdR3mJOYyxPMAO0DRxpsMtTJg8eCJuqfd39IYe7tOtAWr/Ziw3V1gOvdaNH95dtjtQnZiyHFybhYMDq3gSQNtpJ/Wo8Fg8YM2e8DKMF8Ax91tF/WoW4NfZbxNzvvkyEsTlyk7wB0PhrQFs9mbJ97OxgLJbWAUIGg2HLX5Vd4dw5bK5VZyI2YyN99AIPTSs//AKJjArKt4CSNmMQsKu4mSqITHUtTDAYPFhX5t0MSgCx0b7x29IoB7RSEcKvXLLpfYOS6lRPuqCNJAGsSJ61zhsFjFdPtF5YYyP4dgNvCgNBUGMxAtozGdBsNyegHmTpU9Lbg5t8Lrlswx8C590eeUd4+bJQCbH8HxLAG0+RmVjdAcjvMQTB/hyhQfCozwzGsirIXLM/aMTczArqZ0j3h5ir/AGjs4osDYuZVjUBZPrtSLh9jF86Fa4wDQznQR4gERFYTzaZVpZ6cfTqUdWtfsObdoYS/bInl38qOSSYugQja695QVJ/hWtJS7F8M5mHaw7liykFzvPRvgY+VRdneINctlbn7W2cj+ZHX0P61smect8VwnOs3LUxnUr86z3+0DObmhiNIdSVZQYRX11CrA9RNayiqQydvshAT7QMVbMSyzni5adJ1+7kYDwznzrzG9kgchkEIO8qgAuwQqSCSAGJIMnwrW0UoC/gWDNqyiuZuEZrhPVzqx+dMKKKoCiiihQooooAooooDxmjU1VtcUsM2VbqFvAMJqnjUa9fFmSLaKHeDGYmQqny0JPpV1+H2iuTIuXpAAj08KzuTexaLVFUOGXCC9piSbZEE7lT7p/Ij4VfrqLtECiiiugFFFFAFFFFAVsfihbQsd9lHix0UfEkCkWE4Xi0LzcBDLsLhEOfeb3NienTQVfxWIGdrjkcqwJneXI10/hUgerHwrw9pLAYIxZWJUQyMDLZwu42PLbXbTzFQhStcPxo5Oa6Dlnm98jmeH3O7HlXl/BYwc085VDRypuGLfzTvT51esdo7LpzFzle7ByGCWiB694VFxbilsqyHOhNs3JKGAo3JjbXSuZWotoqq9ymi38wY30KC3lIF0+/+OQmg8qU4Xm4fEW8Q10XMylL+Qls+vceCABlHd01Jgdaa2OEWkQXQ17LJGQyNZIMiJiZ+EeNXra4W4jIsIGAGvdIjYidiDr6ivLDLl1qM6X33NJ9pfS2xgMO5YML75d8oVMpHrkmPjXeKw7tGW61v+UIZ+pTSvszjDBsXD37cxPVdOvgJEeTLT2vYjIha02TKLjBo9+Fn1iMv5VzhrDKCGus5OxIUR9KgfOrFeVQVbGGdWlr7uPwlUA+aqD+dFvCuGk33YfhKpHzCg/nVuigKi4V8089yPw5Uj0nJP50PhnLZhecD8OVI+ZXN+dW6KAq4nDOxlbzoPBVQj/mUmrKjTefOvaKAKKKKFKNi4q3L5YjQqx9Moj+xpana2wbgQkgEwGO0+fhVTj3EVTFBIibYzNOh7xyiPLf41FdwVsnNkWfGBXiyZpRdR8GUpNukaS1HPcj92k/N4/zVysXY4zdtMtizaFy5cbuy0AAbzAMAKK2VuYGaAY1javRimpq0dqVnVFFFanQUUUUAVV4liTbtkquZzCovix0Hw6nyBq1StLouXWualbRKJ4F9nPnAOX1DVG6IRmwvJNkhxp3iGthp3LHv6ydTIgzqIqgeAWSuVluFsjjMGtKe8c0gKwURrECBmPjU2O4U14uylMrOjjNGuTJ3W7sx3fxEbaUu/wBq3SCOZaMmZy6gQw5YjZYbcRudNagJ27PIc+U3FV2BAC4cgEEEQzAlgMo0YkVd/wBPXLlPNzC0bcg2VIBYNOVSFEEDpHiKq43gV1ksqLiK1u41zbQEmRsADAkbCZnpVnF8Bzu10MCxuK4UjukAICrQJMlZ6xppvQFvhlsWbYQK7AEmTyhqSW2Vgo32AFV+I4W1cmbZDSNcyb+Y5lJ8RwFraZDdtiX5uUAznylMoGpyQd99NqmuLaa7nc5Czq5hNNEZSJdY3YHUdKxyvFL0za+9HShJ8Ik4wHR7d2ypWCqtmKweg91jv7n9Q/CK0uFxC3EV0MqwkUk4dwexaR5ZYdVWQ0gCNQJOgLFm/qr3gmJZLhs3CupMRp3hqfrWHA/mrVUuCD+sfxvF4q3iHNvO1q19u4icylQotrG5zI7QNpXxrYV5XRDCntFjreZOQXKIrElWJg5CXkaNGZhlEe5vvUvDuM4p3IuoyK7WspytvFqVAPugqWbWdZEiK21eEUoCns7xC7eRmuKqgNkEfeKgC4fTmZgPJZ603ri1bCgKoAA2A0AruqAooooUKKKKA+J/8UuIGxxDmIxZiFV7bSUZdZEeO2o1rZYTGsbjWWQpkUFSfddfFSPA6EGDtVftrwRLmMtl0LKwDCRKApv8SAPUGo+PcRe0ZXLGWTPx213r5md+powboacFK+3jbMLTzESASN+vStlWA/4Z2nuXcTiXEZiEXw/E0eUFR8K2Fzi9sMymZUwdK9OGSx41qdHePgv0VSPE7fK5oJKbaAkzMRA865tcXtsyrqCxgSOvhWzywVW1vwdl+iiitCi7jnEVsW8xdULHKpbYE9T5Aa/Cl1zilhEREvIxyiBmALeLec6makxnC0xhY3S4trKJkYqW2zkx5iB/L514eytkMj8zEZra5UPNbQREfLSuJR1KmE63OsJxnDCz3sRaiTJDd2T0naa4t8UsLc0v2wFBLjN06GOg86yd3AqtiyhLhLwN0hrzBQRkI3bXfxG23QsrOCtsty85xAzWbmYm63eVMsDXXZtZAOlc6Ft8DUxnieMpzBkvWmV/d74B84Ed74Vfw3G8MikNibZKnvGdAfA+HxrIez2lsYe6rXA1triQb7QhWcyiD3pI6FvEZtK8GEtOcjNdRb4D3C95oY5mHVh+EeflVUEnY1WqLvaHiYF/NbuBw6j3SCVgeG+XSZqLC8tlz3cXbRZ/FP8AmJ8q8uiyF5/NuG6li8VHPMyhgJEzrO29Q8S4ZbtILDG5y4zkG641kmAASSfQk67eHkl0GKU3OVu/F7HoXV5IwUVX7+Ru1jBgEDGZWXViGGg8wdvWvOMY7DLka3eSQACZkwuqXPFsp38mNecL4LbxDXGdsQC9q3n+2bvBg0jfYZfWmD9jsOcsvfORSi/atopEEekV6YYYQ+lUYzySn9Tsv8G4zav4db4ZQpHekwFI0IM7a1dsYpHEo6sBuVYGPlWZ4Lhkwp5GQZJFtwepP7O4ehL7E+IHga1Fqwq+6qrPgAP7VqjgjtY20xyrcRm8AwJ+QNCY60WyrcQt4BgT8pmubiWrQa4VRQoJLBQDHXWl54rhrbE3UFltCC6gFgZiCsydDpvQDIY61myi4maYy5hM+ETM0NjbQbKbiBvwlhPymaV2uM4MsxBSUJl8o3GXYxLe8NRNTPxPB5zL2i4AY6AmNI1iToy7a6igL1/G2kMPcRT4MwB/M17exltIz3EWdszAT6Sao+22Lgdwq3OWFk5QdxIgn1rk8TwzNkuBVdWCZbiiQSARG4g5hqNNYoBhcxttQC1xFB2JYAH0k61H/qdj99b+tf1qmOJ4VyUYpK5IDAbPlyx5Eso06kVf9gtfuk+gfpQFTtFhOZZYctrjCGVVYK0jaCSB+tfKsde4heFtPYLjEvDiMvdnWCxyiR4mNq+0Ut47xX2dA+RnBaDEDKIJJJJAAgRr1IrKeGMnbOXBN2S8Fwq2rFtFtm2FQDITmK+ILDcz161ku0OFx1vEscPZ5tq53iZUFSdGHecbQCNDvTy52vwa3Gtm6AUDZpB0KxI2k6SZEjQ61axHHbK2FxAJa02zAHzjQidSMu25FdTxxkqYcU0VsLwZreCWwpl1Gbfd5zRPgTpSXhnCsVcxdq5et5LVmXE5cxYgADus0gamdKc2u1mGM5nKgEa5SR6yoMCdJMa014dj7d+2LlpsyGYMEbEg6MAdwajxRbT9hoRZqlxS+QAizmuHKI3AjvNPTKJPrHjV2sp/rpN+84tM6IkWm7wDbZgsIZJYbzEKPGtDog4b2he2z2RbD20kW2XuwASFDSdTpvpUfFuN4tgMls2wDqQCZqxb4gjCzb9jARyXI72W2w/EOVBNRY3iIe3zGwjzbcgW1LqW6Zu7a1XyrCUJtVqMpQm19R4vau9bUNfw5ZZCyisCSf4daf4fjCtaNzl3FggZWAB1IA6xGvUilFrGqt4xhdQkh5cg/wAIm1vUi9pXKWpwrDmMVZSW7g2lvstiK6xxlHl2WEZLl2Ttx4NaR7VsQ1woOYQqyFJJ7s6d0if8VTu9sEIOW3JEbzB7jOSIBJhly6VNe48ftQcLmFuCvvxc/l+y3Fdpx1i6L7Me8meSX7p/Cfst61NCThvE3vMqmyAGzHMCRARih0YBg2YLoRsSZ0inL4efvN6z/wBKz3+5n5Iu+ysGJgp38w11P7LbrVgdoX5lxOQYVZDS8NpsPst6AX9osTj7TqMO9t9QcpQ5ivUSGXXw2FRcQxuMUG4bVwIoBaWGnjs5nTeJq+naRzyicKQXkGc82/5vsqU8QvMzXgLVwW1glFLgXp6KeXt41jki3xZthmk/VX8DF7nOsi805R3LnSVbZvIodZ6AtTzg+JLKVf30OU/xD7rf1CD6yOlJcPxgqBZGFITllt3yz1Q/Z71m+FcUxpxSsLLLbtrDqNzblsuYtBZhrEDdT413G0lZnJpt1wfSMVh1uIyOJVgQR4g0jxnZnObbc+6WRgczFcwUK65VhQASXkkgzFMbuMuyDas8xCAQ+cLv5HXapMXiLqkBLOcRqc4WPKDXZyLMP2TsowZGuKV9yCDl0QaSpn3BvO5r252VslQoLqA4cQRuFVI1GoIQSDuSaZYrEXVjJZzyNe+Fg+Gu9e4nEXQFKWc5PvDOFy/E70BSwHZ+3ZtPbRnh+siRvEd2NJ6g1De7K2mbO1y6XLBixKkkgqV0y5RGQRAHXxppdv3AgYWpfqmcCP6tjXK4i7yyxsw/RM41/q2oBc3ZtObZeZFs5iG1JIRUTbSBlVteqrT2qdrEXShJs5WGyZwZ+I0FV/bsT/3T/wC8v6UA0pN2lv2FW2L9oXAXOUEAx3TJ738MiBqZI2mnNKO0OKdBbyWVuln+9ssAmdAdelAZ/G4/CqLN32W3lxCC4cyjPlZljQAye/mj/rUv+4cIyKnszMrukKQpGbN3NC0SCA0+XjUOI7SXeXmGEGdQuSVJyHLJB7siYhQN9Jium464DMMGgCGFMdCSQNF0IgyPGPGoC9h7uFa+2GGFUQ2UnIuQzLx+RbaK0WHwqJ7ihdI09Sf7k/OsnY7SXtCcKM5J2BEnoJy/Oem01p+GYhrlpXdcrGQw6AgkHfppNUEfFHJAtIYa5I8wo99vgCAPNhRhruVsoEKVlQOgWBHp1qrgrtxna9yZzaWzmAOQeu2Y970y+FTojB84sGYj9oI89K5le1AkwmKkmTIjN6f9Kkt4nWG6yVjqANfjVHB4VrbOwtMc3Q3FIA10HlrVe/mtMLzW7hAYKFNxSAXYIIHxjU7VxDXS1FdeD3E9qbSm1CuwuAFSMoGyt95hsHX51Df7ZWVE5XM5cmqjOrAlWEsIUgT3o3FW/wDT10jCxDMwy3MurEFvdI3gabaCozwlJB9kgjYi7GXyWD3R5CBWpDx+0yqGZ7NxFUISxyEQ+x7rknSSdNgaMB2qtXb3JVXnOUB0gkZ5OhJA7h3HhU93Aq8Z8IGgAd5w2wIG8zoTv41VfhNpBm9kIySwi7qu85e9pMnbeaAsYftHbcXjlcLZnMTBJIJWAqktMiNQK9w3aFGuCyUdLkwVYDumARJBIMgg6E71xg7Ia2SuGOS6JKtckGddiSBqZ060f6Wm/suu+YXe9OmubNmnQDfYRQFjh3G7d57iKGBt75oE6kSBMgadQJ3FWbGKPeVveUA/A7VUsYTIxZcNDEZSeYCYmY1OgnWB1r3D2XUsTaZiwAOa4uw6aVxLVaoFn2gjMGgMBPkQdPypZi7Jebqy1y0dIMZ1aJU+OkkedWbWHZc0WWOYQZuAwPATtRgLL2lKi0zSZJa4pPppGlc1PUvbyXajjg18K3LBJVhnteGXqo9N/RvKnNZG7avLd5axbA+1tycx31TTTICYPWGFafBYkXEV12YTruPEeoOnwrSPsCeiiiuiBRRRQoUUUUAUUUUB5Fe0UUAUu4q2fLYAP2k5j4IPfMjqZCj18qvu4AJJgDUk9KocKXNmvmZuRlB0yoJyj46t/V5VCGdtcRxZtBwzd7ENaUBUjKLzWxAI3yLuTXfC+0F7NdS+wUgRbDABmbmOpGmjGAvu+IPWtVfuogliAKW4ji4EkW5jqaxy58eJet0Em+BamPxBe2ebAZMQxXII+yYBdYmCDrHwqGzxB7tlw9zmFbmGMgKV715Jhk6ae6wDDrvTrhvFBcucsqAwXNp0H+K746oFnQR9rY//AHW67xzjkjqi9mBbjcVipyotzS88kLANuTkg5Wnp0+NV8PjMcHl0uFdc4CqQDDgBBAJXMU1k6CTGtX+0vBrmIa2bbBchmSfNSdIMyBEgg+okUgs8LtG3aVb9qUt3NQ67wAbgi305bTEHunWuwdtieLBbalSSDLsoXvA7AaGMsHWDOdfOmC4zEBnF1bht8qAcv3jlHRROpOsiADKiJpTgrFpHtsMRZUWmAgOSq6LmHeXUtlLSCsZtZG+gwXDr9tsU9y4rJdzMAJkGCBvoBlA+MnrpAS3cU1nCWro1VFQ3AFJYpENlA+8JB+FJxxrFqMRmjmWwuW2F3m1bdjEZmCszbHXLFXE7Qiy2Hs3EKq6qBcbRdvlT7C421c/Z3EeN8rAx8q5U4t1ZFvdeDNW+NXTdFvmwnf8AtMgGYjl5QCQQdHbYDbyqfiPEcTZIgtcAuHPFsd22kFjoRJMxpOx0rTRRFdlMpheO3cwLsMnMAbu+6JuiDA00VPHfzrixxu8y3WN1QReuKildkW6yq0BSfcAM7ddq1d4kKxUAtBgEwCegmDHrWI4/x7iSXFsWsPZD3MuW4rlok66OomIImPhXEpaSpWPrT3L+HFwftEZiuZYDQSDproy9RvoY6UcLxQW5oZt3oK+AaNv6hJjxB8asdn0xYtn2xrTXM2htTGXzkDWZ2qnicNld7UhVablogaqQRm06kOQw/mjpT5HwaGiqnDMXzE1jOpyuPBh/giCPIirddgKKocR4oLJUG3ccsGPcAMBYkmSPEbSagHaPDESt1W0UwpEw0AGJ/iX0keNLA2oqjgOLWbwU23BzgkCde7AbTyJANXqpAooooUKKK5uOFBJ2Ak0BQ4mTcZbCmM3eufyDcf1Hu+map+J8zlPyMvMynIG0E9BPTwmouFWmhrjiHuGY8FGiL8BqfMmrxNR7kPnV2/xVj/7Dr4tdB+W1U8nF7jZPZQmvvNGUecyfyFfR0vsXAgZCpOu+hH5a1Hxm+6p3CoJ0JboI6edeSXS4nu0Z6duWU+zHAfZlYu/MvXCDcfppso8FH+TUvGcQr2TlMxesg/8A1rdZK/xy6itbzZpAEgknXzO/r86ucEvZsI3/AMxZ+P21v4museaLloijmGRN6UbY1mB2LthiyXbiymWO6RqHViJXQsH16SAd5ljxPiL23hQI372x+NS4TjKOBIZTsZGgPz2rTvQ1ab3PTodWU8X2ZRxAuOvemQBI7ipoSJUwu48TvTfFD7Jx/Af7VxxHGC0hcgnbQVVscTW9auFZBVTIPpXTlG9N7mdq6O7GDS7hrauoIKLuNtNx4Gktzs9cUkrHkUYq36fnWg4Wfsbf8i/2pe/aa0GjK0TEx/j4Vh1GHFOnPZ+Gaw6h4uHyVLeOxdvdGuDwNsg/AqKt2eLYhtsKwPm0D81priMSiDM7BR4kxSGx2rS5fS2gOUkgkjr0jWuNEsbSeV/j/RZ9Rj8wV/f+kOMGLxM3cij8KSfmxj8hUWOwxN21cVScpIIHgY11PSmDEDeleN4/ZtnLJY/w6j0mYr0ycYx9TMpTS3exU7S9qEwpChDcuGO6DGhnX8jp5VSwfaC1jbcIMuIT7RLbGDI6T1DDQ+GbyrNdpsWcRc7ynYaKNYEwJ+PU9TWcu3msXUuISroZjxAII/LQ/KvJ+qbn8Hked6vg+qYbFhGW9MW7gCuPA7Ix9D3T6jwrQ1nr1pUuFGEpeBYA+6DAzp8ZzR/P4Vf4LiSVNtyM9vQ+an3G+I0PmDXti/B7D3inC+cVIuvbIVllMuoaJHeUxsNRBpYvY6yGBDuABCqMsKJQwDlmJRdz41pKK6ogm4HwQWHuMAO8EVepyoIk6aM25jypzRRVAUUUUKFLcf8AaOtiDljPc8Mo2X+pungpq7ib620Z3MKokmkd2zdROaWaXOZ1/DPuj+kQvzPWss2TtwcqugaGsx21xeJtqnIDFTmD5VzHbQbadaPaTG5nxk1LguKOLioTmViB5ia+ev8AIY8vo3V+TTHJY5KTVr2KadrVt5ExCMLoUF4AgZtRpvtlJrR8RdeS7FgFCFixEwIk6HyqDHcCsXnFy5bDMI19PHxpb/xCvZOH3o0zBU08GYKfyO1e5a4p6na8HWV4p1oTT8+32MOL3MDXEIgyQHGUx0mBHyrS8De22BVrTHLzrKspiQwvWwdR0/xFY3hdwctgxIA67zudfTxHUU37DXv+z4hJkDEYZvibqT8dBtXzOhySeaSYydPjgritz6VjcHbuCLiyBruRHxBBFZ7iPZ1iP+zOuVt1dmI9Q2p+dc9pcTimuGzb+ztnL3hbZy4jvAEaAzI1psl/2fDF2U90Tl666Aete+ejJJxa488HEXKO6IOIWLyYVEQc11VVbxMCJ+dU+AYG6lm+91SmZSAp3gKdTHjP5UxHH7fLDt3WJjITrPhPoCaiPGVuI6lYJRuvka6qGtSvfwZdtt6jpOKpYw1lrk6oo032FYy6eY7EbST8D/mu+0V64wsoVIRbaZf4pUEn4HT4VX4XiIDBtyNDXk6jI5Trwjx5Z6pV7F7iGBuXFGZiYGhJnT08Kp8DwxF+2rQIYemnWtRibptoCNQYAB+dZviECPxTXOSKW5MiUWbftBZZ7UIpfyXr4H0mkvD+ytw63XCj8K6n4k7fCrfY7HM6m22uWIP+KZ4jjFtLvKPvRNetrHkSySPTHGsvqoRcf7JjlM2HzG4BopYgN+hpF2c7E3TfS7fBRUIaCZLFTp8J13r6KL2YHJBPhNL249bVsl0MjeYkfAjcVXjxJqXC/BJYoJ29i3xTCm5bIQw47yHoGG0+XQ+RNJfaYC4hBJUEOOuX76x+IMJ/pjrTUcZsRPMHyP6VSuQl3Mscu7qCNg4Go/qUT6qfGtdUZfS7Nk0x4rAiQZB2Ne0p4PcyMbJEADNb/lnVfLKTt4EU2rROyhRRRVAUUVDi8QLaM5mFEwNz4AeZOlAU8W3MurakZVh7gPXfIv1DMf5fOr7MpEEiD51SwPDwFm6iG4xzOYnvHcAncDYeQr3G4RAhK2rcj+EbdelcvggmxuCuW55a81ekMuYeWpHzrjhfBma8t6/3Mk5UDgzMasB3ZEaRPrWiXB2iJ5afSP0r32K1+7T6R+leKP8Aj8McncX8eDvU6om5g8R86X8f4emJw9yyWADqQD4HofgYNW/YrX7tPpH6Viz7Uu9kFSznS2rNlBcbZBHdCEDvSTXufscGOtdmMZbZg2HZxPR0Kt0nRvjGla3s9wN8LhbpvZRcu4mwxUEGBzbUAxoTuTqd6upc+0tQrm1LSXswzAEbhbJjrvk+NS8aN0Mr4eyrWitnQ2+9L3ILeOixmB2DTpBrzY+mhjlqRpLLKSpmr5g8R86p8Ww/OsvbDAFl0J1APQxI61k7Vxp7y3eVC5n9nGdbhDFkC5JKAhRIUjWM2pj2xfvAIXtHPoby8juqIQ9whZZsxOgLbHaK9D3VGdl7hfBmdWTFogBEd25MnxUiCvrvrV1OCWLKu6FiRbYDO5aNOgJifPekGLxN0viClshZHK+wb3TkkxyZnVvvMdPdMVcxtxjhEa3ai5nQPNrvZTJJgWydo1yeoHTiOOMVR05NjzB4e3cw1tbgUjlqPypHxXssoBay0xrlJE/A6UtL4zIXNkCciwLYkfZozEJyyw72fWW1gZfCxjr2IFoPZs5stls02u8XIcoQGRWMFUHuRDmelTJhhPlGUscZcnWItYpkUcoaDTvD5kE0YHs1ed819gg8iCfTc1zcxFwXky27jWcxALWIdhKglvs4Ed/fJpBE9bPEr90YhVs2A1l0tQeVopLEuSSJ/ZiIPUr41n+mj5bZx2It77mk4dgbVkEJGu5JEmqHHODDEXLT54CTIBgmYjUelLcPiyucXbJkOh0w5PcIGbVUIOpPnVe0111xfcIZTdNgcnorNy9GsgaqF+8SZ6GtnCOnT4N4vT9JrcHh0tDKp+Zk/nXOPwdq8pW4AfPqPQ7ioeG4e2yAFAWXusWQAloBPQA77il/EcWlpnHJttABHcjp+fTaq1FKnwR+rkoYrsjH7O7I8GaP7GD8qapg7j2TbuskiChXdWHumdNjVaxxrCEibaAFQZKDTxB/9eNPRgrR/wDdp9IrLHjxp6of2crEoszl7iGcKVDc9TIRdwVMMGJ0CnUa7jUTWlwmIFxFddiJ13HiD5g6UoxVgWboKiEvGDA0DgabbSBHqBXeAucu6VJOW6SV8FcbjyzDX1B8a1Wzo7HVFFFdgKW3hzbwTXJahm8C/wB1f6R3/UpVrH4oWkLnyAHiSYUfEkCueHYU20AZszHVm8WOpPp4DwAqEOsThy0Q5UjaNviKgu4o2x9tly9WmB8j/wBav1ne2fDluWldravymzAMJjpNFBORJSpWXuFcSV1hDnAnUERE6VYfidpfecL/ADaf3rDYniNxUzozgnQ6jSPhSjGcVxDrl9ouQRBmNfmK2j08qMXnR9YsX1cSjKw8VMj8qQ8Z4TduXi6wZVRbcsQbJE5mAG5aR65YOlUP+GnD+XYuXDP2j6E9Quk/MtWxrOUadGsXqVmJv9k7lwAd2ygMlVbPL5GHM7wiSxBnfSTrV7gXBr9q8rPdDW4vEqWJIZ2UiJ+7lWfIz41e7S8QVFCT3m1jXYbzApHZxbdGP5/pWE8qi6NFBsY4Ph2JF7FMzrkvBgkM0qdQkCYHdImNZB6RVZezGZ0Y2kREcFbWbMF7rhiDAEs5tkjxtgnUmq1zjDIO8TExudT4RFcW8Zddiz58uyJmiP4jB1J8Olc95F0Mlu9l75FkXLjXgi25BKDVVYECUIIk7nXzq3gOzl21ziH1uo2kxFzMWUyN9CBJ17tcjibDefqqQcTP4m+oVe8iaWQYPs9iwyG5iSMrzmQyxDLca574IP2tyAI91RVcdmsQLaqMvOXKXvcwzdUGRbIjQDTfQZNPeMMbvFSoks/zB/sKc8HxLXLSuyxO2syOh+NdxmpOkRxaFWC4Q4xV7EMuU3FgEFTl7qCPdDbqTvGu1J7nZO/chWK200YwxctcCsM5zCCSxDTE/IVuaUjjgzEcpoBidINWU4x5YUW+BPc4FjG5k3VPMVViWlMghYae9mliTA1jequO7MYllUF+ZkJyEuQIyqE5ikHOVj3gQ0jMNTA1C8Tz281tZaYynp4/lVezj74YcxVyTqR0Gv8A0/Os3mgmVQbGQYqgkSQBOukxrvrE/Gs9iOJ2sR9lfRrZ+64OZRPXMBA+IjStODSy5wGySSFIJ3g/nrUzqbj6KfwywaT3M7jeB5SDIIOgYRlbyPhpqD5EVqeD3CbKTEgR6QYj8qibhXdyK7RsVbvIR4EH/Bpfau3MKzG6CbJMlgZyn+8R5eFebBhWB6qaVb72l5/B3KWtUO8dh+ZbZNpGh8D0PwMH4UkVTctlT3XBhiPuup3H9QB8xT7D31dQyMGB2IpXxG3y7ouBe7chXPgw9w/H3fpr3PdWjIu8NxfMST7ynK48GG/w6jyIq3SNbhtXQ5PcuEI/rsjfEkJ8R4U8qp2BVcvK+I7zIEtdCRJuEf2VSPi3lV/2q3+NPqH60hw3A0uYi7iCzB1uMogLAEDxU+Jrodj7Is8jM/LzZo7szM75apB57Sn41+ofrXjYi2RBdCD/ABCsRicVh04n7JF7m3rYBuZUFsiDoBl1MLqY609t9kbKi0Az/YklNF0nx7utLBnuMcJuI7CxkuWW6Z1LKeu5Hwqlwns49y4vPy27IPeBdczDwGUmNY36VsLvZS03NJd/toz6LrG33dK9t9lrQYOGaVt8saL7v0/nWvelVGPZjdja1etKAFZABoAGGlde0p+NfqH60k/2jZ5S2cz5EbOohd9euWeprs9lrWa62d5urlfRdREfh0rI2K/GuCrfui4MWU7sZVKwPMT41RPZjqMcT/MVP+abW+ytoG0Q7zZBCaJpPj3dajudj7LLcQs+W62d/d3mdO7prWLwQbtrc7WSSVCvEdmWYAe2WwQQQcgkEGfx/D4mrS8JaI9rs/AR/wCamDdmbZucwu2bl8vZPd9Mu/nUX+0bOS3bzvlttmUQu/rl1q9mHsNcihd4Pd6YuyPUf/1Vc8FxP/fMMfgR/wCY06PZa0ed33+3/aaJr/y6UW+y1pWtsHebS5U0XQfTrU7EP+Y7khbwzhFxLyvdv2HUbgaE7/5j5Vqhirf40+oUju9kLLJcQs8XGzt7u/j7ulS3Oy9svccu+a4mRtE936fKu4QUFSI23yNnxCR76/UKQ33xAMKcOw6HOARUx7KWstpM7xaYMmi6Ebfd13r3/atqLozvF739F19O7p8KmTGp8iMmjzCYUlW515AzZY5bDuxPU7n4dKqnhLGQ2NXId4ADwekliAfOKu2uzVtXRw7ZraZF0TaI/DrUQ7JWuXctZ3yXGzMIXeQd8umorl4Iexe5IcWL1tVCi4sKAB3hOmld+1W/xp9Q/WlP+2befmZ3zcvl7J7vhGXfzrgdlLWS0md4tNmTRdDv+HWtjgc+1J+NfqH614+ItkQXQg9MwpQey1qLwzPF79pouvp3dKX8e4WmFte0oWa5Zt5LYOUL5T3PzoCyuBS082ri5Cdg4DL4kHYjyNN8Ryntm29wEEQTmE+vqDr8KzHZzgtrFYMXGzpzXNx07ujqxBg5dpEjyIpu/Za0WuMXabqhX0TUAQPu1nDGo8Fcm+TM8Y4o1x7WGQ95LiNebpCXFjUad86jyIr6NWKPDEsc5Ukw+HSTE5VFrKNAPE1tK6j5Av4Vve/8Zv7LV+kGGwt9rl5rd/lrzWGU2w2sLrJINc3eA4hgR7fd1/8Ahp/iuiCDtjYxTYzC3AwW2rumVGi4QTE5oMEjXKOnXw1SdncP1RmPi9x2PzLGPhFIezmCvpj7yX7hupbtqbTMADruSF85FbSokips8ApLxfjr2ry2beGuX3ZDcOQoIAIX77L1NO6z3EHe3jkvcm66ezshNtc0NnBA+Qqshb4f2hs3Lb3GPJ5bFLi3oQ22EGG1I2IIM6gg1JiuMIqo6RcRw5DIykQqltNdZiNJrJ3sBiG5l57DW+di1uAcsXntLbtctHyAwWYrJ3y5vlHgeE3hbROVclb2KYlkCyLltsjQndEk7DYmKlg2XC+MWr1lbwYKCiuwLCUDDN3tdNK54zxbkW0dbbXi7qiqhWSW21YgR8aw/wDpTIuFwptsPbbFq3fH4eRBeR/EhKE+la3tRw43bdm2gYAXkJNswyqAdQekaUsFO720RM63rF2zdQ2Sbb5CSt64LSuCrFcoY66yIp9h+J2LgBt3rbgnKCrgyRqQIOpjpWW7RdkkGHucpbl67duYZXZ2LubaX0Zl1OihcxgedUeN8GNm9jsStrKllcLftEABS1o3TdA6a2yFP8wpuDb4jili2C1y9bQKcpLOoAPgZOh8q5/1FeYymAq2xc5hZcsEnzkREyRGtYW/wh2GGvi3eV7nOvu6W1vBWvZTy3tMCT3YUMNVykda4xXBsUwU+zlVFrCi5bUQGRLrm5bAnfKQck+VLBvRxbD8vnc+1yv3mdcn1TFRXOM2+ZYRTnF/PkdSCvdWSZB1+FZDHYR2u5rOBazbOID83ll3kWsouCwdFM9ySDtMa172Y4XfS5h89q4BbxGKLF1C6OCVaF7omdl0BMUsGp7TceTB2hddGeXChUidizHUjRVUsfIGr2K4hatqHuXURDEM7BQZ21JrO8Z4XicTizlflWLdkqGKBxca57+hI2UAT/EaWYDh922MOMXYuX1sW71kQmck5gLb5f4rYiemxpYNNjO0dlGuIrB7lu2tzIrqCwYmILMB0nU7EeNMFx1vIXzrlEhjmEKRoQTsCDpWCx/BH5F5beDa21zCW1RFGbIVdiULeOUr18htVu9wi6L7YVbDHC4m6l+68wEI7zr/AFugkfxmgH9jtNZLqjkW2d7iqGZTOT70qxABG3Xxim/PWVGZZYSokSR4jxGo+dYXhPBXW5ba7h2j2vFknLMJcLZG8lM71a7E4O5zWF0aYNThbTfilszH6RaX1U0TBtKpcZQth7oG5ttE+MGPzq7SDtW9pEDXAzE91beZsrk7DKDqZ/vVZTFf8GuJxdxODY95RbuKJ8RDgCTrJBPma+qV8w4Twd+H3rVxkROa4zBBAWTBBjQnUGvp9SLBmOKe9iP/ABrP9rNaiKzHElJe8BqTesgD4Wj/AGE/CtPNF5IKeHYpFa+GdQec2hIB2Xxq77da/eJ9Q/WiiqBVhsfa9qukuPcQA/d6k97amox1r94n1D9aKKED221+8T6h+tHt1r94n1D9aKKWUPbrX7xPqH60e22v3ifUP1r2igKi28MLxvg2+aVClswmB03gfCrXt1r94n1D9aKKAPbbX7xPqH61V4gmFvgLda26hgwBfSRtsdfQ0UUBa9stfvE+ofrR7da/eJ9Q/WiigD221+8T6h+tHttr94n1D9a9opYPPbbX7xPqH60e3Wv3ifUP1oopYsPbbX7xPqH60e3Wv3ifUP1oooLPGxdoiDcT6h+tQcPGGsWxbtNbVBMDOOpk7mTrRRQFj261+8T6h+tZi1iLl7Gob6W0t2M7Ky3QyuTokbENEkgjSBqaKKj3FjjjdixiLRttdQHdWDDut0O9KuxXF7jLdTEOpFp8lu6e7zANCQG1IB69fE70UUrewXcAOZjLzKwKW2B0Mgs1tV/5RP1Cn9FFVA//2Q=="/>
          <p:cNvSpPr>
            <a:spLocks noChangeAspect="1" noChangeArrowheads="1"/>
          </p:cNvSpPr>
          <p:nvPr/>
        </p:nvSpPr>
        <p:spPr bwMode="auto">
          <a:xfrm>
            <a:off x="155575" y="-1736725"/>
            <a:ext cx="3390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data:image/jpeg;base64,/9j/4AAQSkZJRgABAQAAAQABAAD/2wCEAAkGBxMTEhUTEhMWFhUXFxsZGBgXGSEdGRofHx8eHxsdIR4aHyggHR0lHh0dITEiJSkrLy4uGSEzODMsNyktLisBCgoKDg0OGxAQGi0lHyUvLTUtLzUtLS8vLS0tLS0tLS0tLS0tLS0tLS8tLS0tLS0tLS0tLS0tLS8tLS0tLS0tLf/AABEIAOgA2QMBIgACEQEDEQH/xAAbAAACAwEBAQAAAAAAAAAAAAAABQMEBgIBB//EAEgQAAIBAgQDBQUFBwIDBQkAAAECEQADBBIhMQUTQQYiUWFxFDKBkZIjQlKh0TNTYnKCscEVFgei4SRUc8LwNENjdJOjsrPi/8QAGQEBAQEBAQEAAAAAAAAAAAAAAAEDAgQF/8QAKxEAAgIBAwMDAwQDAAAAAAAAAAECEQMSITEEE0EiUWEygaEUcZGxBdHw/9oADAMBAAIRAxEAPwD61f4uqXMjI4XNl5ndyZsuePezbdYia4Xj1kvlzdJzSIGuWDrIObTUb1S4jbw5vEXTc7xg948oNyyZgHRhbHvRFUzw7AZCiXUGZNZaTkDSxAnQ5gdeh6aUKNr/AGgtLctpBIuKrBgVywxhTBbMfgDUq8dw5BIvJAiddp1B+WtL8RewN24pN9JyqAivCsAQyyo3AJBHqKpWMHwvKYe2VAIPf0h4EHX0jw+NAPhxzD/vV038vXw2O/hQOOYeY5qT6/n6ee1IsTh+HLbZGugBDmYZ+9IB/MiahtcPwQugPdDuWC20BPcAJITcwCSZ2Gm29AbSilw45htBz7epIHeGpET/APkPmKsYTH2rv7N1bSdDOkx/cVQWaKKKFCiiigIsTfVEZ2MBRJpZw93tuBdaed3hP3X35YHhl1A8UY1PiftLq29MiQ9zzP3F+YLf0jxqTi+B5toqIDjvW2P3XHut8D+RNQhdoqjwXHG9ZV2XI+odDurAwy/Ag69RBq9VAUVFicQttGd2CooJZjsANyfKo7eOts5th1LhQ5WdQre6fQxQpZori7dVRLEASBr4kwB8TpUJx9v7Pvr9p7mvvaTp8NaELNFeCvaFCiiigCiiigCiiigFmM4FYuuXdJck97TNBQoRMTlyk6eOtV7XZmysw1zWCe8NWBJDmBGYdOmg0p3SnieAuvesujQqHUSRuRO2/dkfGoQ5Ts5ZGbVyWJYknUklCTtuTbU/OuH7L2CAO+I2M7aIvUeCAfOl93geJF3PbdR3mJOYyxPMAO0DRxpsMtTJg8eCJuqfd39IYe7tOtAWr/Ziw3V1gOvdaNH95dtjtQnZiyHFybhYMDq3gSQNtpJ/Wo8Fg8YM2e8DKMF8Ax91tF/WoW4NfZbxNzvvkyEsTlyk7wB0PhrQFs9mbJ97OxgLJbWAUIGg2HLX5Vd4dw5bK5VZyI2YyN99AIPTSs//AKJjArKt4CSNmMQsKu4mSqITHUtTDAYPFhX5t0MSgCx0b7x29IoB7RSEcKvXLLpfYOS6lRPuqCNJAGsSJ61zhsFjFdPtF5YYyP4dgNvCgNBUGMxAtozGdBsNyegHmTpU9Lbg5t8Lrlswx8C590eeUd4+bJQCbH8HxLAG0+RmVjdAcjvMQTB/hyhQfCozwzGsirIXLM/aMTczArqZ0j3h5ir/AGjs4osDYuZVjUBZPrtSLh9jF86Fa4wDQznQR4gERFYTzaZVpZ6cfTqUdWtfsObdoYS/bInl38qOSSYugQja695QVJ/hWtJS7F8M5mHaw7liykFzvPRvgY+VRdneINctlbn7W2cj+ZHX0P61smect8VwnOs3LUxnUr86z3+0DObmhiNIdSVZQYRX11CrA9RNayiqQydvshAT7QMVbMSyzni5adJ1+7kYDwznzrzG9kgchkEIO8qgAuwQqSCSAGJIMnwrW0UoC/gWDNqyiuZuEZrhPVzqx+dMKKKoCiiihQooooAooooDxmjU1VtcUsM2VbqFvAMJqnjUa9fFmSLaKHeDGYmQqny0JPpV1+H2iuTIuXpAAj08KzuTexaLVFUOGXCC9piSbZEE7lT7p/Ij4VfrqLtECiiiugFFFFAFFFFAVsfihbQsd9lHix0UfEkCkWE4Xi0LzcBDLsLhEOfeb3NienTQVfxWIGdrjkcqwJneXI10/hUgerHwrw9pLAYIxZWJUQyMDLZwu42PLbXbTzFQhStcPxo5Oa6Dlnm98jmeH3O7HlXl/BYwc085VDRypuGLfzTvT51esdo7LpzFzle7ByGCWiB694VFxbilsqyHOhNs3JKGAo3JjbXSuZWotoqq9ymi38wY30KC3lIF0+/+OQmg8qU4Xm4fEW8Q10XMylL+Qls+vceCABlHd01Jgdaa2OEWkQXQ17LJGQyNZIMiJiZ+EeNXra4W4jIsIGAGvdIjYidiDr6ivLDLl1qM6X33NJ9pfS2xgMO5YML75d8oVMpHrkmPjXeKw7tGW61v+UIZ+pTSvszjDBsXD37cxPVdOvgJEeTLT2vYjIha02TKLjBo9+Fn1iMv5VzhrDKCGus5OxIUR9KgfOrFeVQVbGGdWlr7uPwlUA+aqD+dFvCuGk33YfhKpHzCg/nVuigKi4V8089yPw5Uj0nJP50PhnLZhecD8OVI+ZXN+dW6KAq4nDOxlbzoPBVQj/mUmrKjTefOvaKAKKKKFKNi4q3L5YjQqx9Moj+xpana2wbgQkgEwGO0+fhVTj3EVTFBIibYzNOh7xyiPLf41FdwVsnNkWfGBXiyZpRdR8GUpNukaS1HPcj92k/N4/zVysXY4zdtMtizaFy5cbuy0AAbzAMAKK2VuYGaAY1javRimpq0dqVnVFFFanQUUUUAVV4liTbtkquZzCovix0Hw6nyBq1StLouXWualbRKJ4F9nPnAOX1DVG6IRmwvJNkhxp3iGthp3LHv6ydTIgzqIqgeAWSuVluFsjjMGtKe8c0gKwURrECBmPjU2O4U14uylMrOjjNGuTJ3W7sx3fxEbaUu/wBq3SCOZaMmZy6gQw5YjZYbcRudNagJ27PIc+U3FV2BAC4cgEEEQzAlgMo0YkVd/wBPXLlPNzC0bcg2VIBYNOVSFEEDpHiKq43gV1ksqLiK1u41zbQEmRsADAkbCZnpVnF8Bzu10MCxuK4UjukAICrQJMlZ6xppvQFvhlsWbYQK7AEmTyhqSW2Vgo32AFV+I4W1cmbZDSNcyb+Y5lJ8RwFraZDdtiX5uUAznylMoGpyQd99NqmuLaa7nc5Czq5hNNEZSJdY3YHUdKxyvFL0za+9HShJ8Ik4wHR7d2ypWCqtmKweg91jv7n9Q/CK0uFxC3EV0MqwkUk4dwexaR5ZYdVWQ0gCNQJOgLFm/qr3gmJZLhs3CupMRp3hqfrWHA/mrVUuCD+sfxvF4q3iHNvO1q19u4icylQotrG5zI7QNpXxrYV5XRDCntFjreZOQXKIrElWJg5CXkaNGZhlEe5vvUvDuM4p3IuoyK7WspytvFqVAPugqWbWdZEiK21eEUoCns7xC7eRmuKqgNkEfeKgC4fTmZgPJZ603ri1bCgKoAA2A0AruqAooooUKKKKA+J/8UuIGxxDmIxZiFV7bSUZdZEeO2o1rZYTGsbjWWQpkUFSfddfFSPA6EGDtVftrwRLmMtl0LKwDCRKApv8SAPUGo+PcRe0ZXLGWTPx213r5md+powboacFK+3jbMLTzESASN+vStlWA/4Z2nuXcTiXEZiEXw/E0eUFR8K2Fzi9sMymZUwdK9OGSx41qdHePgv0VSPE7fK5oJKbaAkzMRA865tcXtsyrqCxgSOvhWzywVW1vwdl+iiitCi7jnEVsW8xdULHKpbYE9T5Aa/Cl1zilhEREvIxyiBmALeLec6makxnC0xhY3S4trKJkYqW2zkx5iB/L514eytkMj8zEZra5UPNbQREfLSuJR1KmE63OsJxnDCz3sRaiTJDd2T0naa4t8UsLc0v2wFBLjN06GOg86yd3AqtiyhLhLwN0hrzBQRkI3bXfxG23QsrOCtsty85xAzWbmYm63eVMsDXXZtZAOlc6Ft8DUxnieMpzBkvWmV/d74B84Ed74Vfw3G8MikNibZKnvGdAfA+HxrIez2lsYe6rXA1triQb7QhWcyiD3pI6FvEZtK8GEtOcjNdRb4D3C95oY5mHVh+EeflVUEnY1WqLvaHiYF/NbuBw6j3SCVgeG+XSZqLC8tlz3cXbRZ/FP8AmJ8q8uiyF5/NuG6li8VHPMyhgJEzrO29Q8S4ZbtILDG5y4zkG641kmAASSfQk67eHkl0GKU3OVu/F7HoXV5IwUVX7+Ru1jBgEDGZWXViGGg8wdvWvOMY7DLka3eSQACZkwuqXPFsp38mNecL4LbxDXGdsQC9q3n+2bvBg0jfYZfWmD9jsOcsvfORSi/atopEEekV6YYYQ+lUYzySn9Tsv8G4zav4db4ZQpHekwFI0IM7a1dsYpHEo6sBuVYGPlWZ4Lhkwp5GQZJFtwepP7O4ehL7E+IHga1Fqwq+6qrPgAP7VqjgjtY20xyrcRm8AwJ+QNCY60WyrcQt4BgT8pmubiWrQa4VRQoJLBQDHXWl54rhrbE3UFltCC6gFgZiCsydDpvQDIY61myi4maYy5hM+ETM0NjbQbKbiBvwlhPymaV2uM4MsxBSUJl8o3GXYxLe8NRNTPxPB5zL2i4AY6AmNI1iToy7a6igL1/G2kMPcRT4MwB/M17exltIz3EWdszAT6Sao+22Lgdwq3OWFk5QdxIgn1rk8TwzNkuBVdWCZbiiQSARG4g5hqNNYoBhcxttQC1xFB2JYAH0k61H/qdj99b+tf1qmOJ4VyUYpK5IDAbPlyx5Eso06kVf9gtfuk+gfpQFTtFhOZZYctrjCGVVYK0jaCSB+tfKsde4heFtPYLjEvDiMvdnWCxyiR4mNq+0Ut47xX2dA+RnBaDEDKIJJJJAAgRr1IrKeGMnbOXBN2S8Fwq2rFtFtm2FQDITmK+ILDcz161ku0OFx1vEscPZ5tq53iZUFSdGHecbQCNDvTy52vwa3Gtm6AUDZpB0KxI2k6SZEjQ61axHHbK2FxAJa02zAHzjQidSMu25FdTxxkqYcU0VsLwZreCWwpl1Gbfd5zRPgTpSXhnCsVcxdq5et5LVmXE5cxYgADus0gamdKc2u1mGM5nKgEa5SR6yoMCdJMa014dj7d+2LlpsyGYMEbEg6MAdwajxRbT9hoRZqlxS+QAizmuHKI3AjvNPTKJPrHjV2sp/rpN+84tM6IkWm7wDbZgsIZJYbzEKPGtDog4b2he2z2RbD20kW2XuwASFDSdTpvpUfFuN4tgMls2wDqQCZqxb4gjCzb9jARyXI72W2w/EOVBNRY3iIe3zGwjzbcgW1LqW6Zu7a1XyrCUJtVqMpQm19R4vau9bUNfw5ZZCyisCSf4daf4fjCtaNzl3FggZWAB1IA6xGvUilFrGqt4xhdQkh5cg/wAIm1vUi9pXKWpwrDmMVZSW7g2lvstiK6xxlHl2WEZLl2Ttx4NaR7VsQ1woOYQqyFJJ7s6d0if8VTu9sEIOW3JEbzB7jOSIBJhly6VNe48ftQcLmFuCvvxc/l+y3Fdpx1i6L7Me8meSX7p/Cfst61NCThvE3vMqmyAGzHMCRARih0YBg2YLoRsSZ0inL4efvN6z/wBKz3+5n5Iu+ysGJgp38w11P7LbrVgdoX5lxOQYVZDS8NpsPst6AX9osTj7TqMO9t9QcpQ5ivUSGXXw2FRcQxuMUG4bVwIoBaWGnjs5nTeJq+naRzyicKQXkGc82/5vsqU8QvMzXgLVwW1glFLgXp6KeXt41jki3xZthmk/VX8DF7nOsi805R3LnSVbZvIodZ6AtTzg+JLKVf30OU/xD7rf1CD6yOlJcPxgqBZGFITllt3yz1Q/Z71m+FcUxpxSsLLLbtrDqNzblsuYtBZhrEDdT413G0lZnJpt1wfSMVh1uIyOJVgQR4g0jxnZnObbc+6WRgczFcwUK65VhQASXkkgzFMbuMuyDas8xCAQ+cLv5HXapMXiLqkBLOcRqc4WPKDXZyLMP2TsowZGuKV9yCDl0QaSpn3BvO5r252VslQoLqA4cQRuFVI1GoIQSDuSaZYrEXVjJZzyNe+Fg+Gu9e4nEXQFKWc5PvDOFy/E70BSwHZ+3ZtPbRnh+siRvEd2NJ6g1De7K2mbO1y6XLBixKkkgqV0y5RGQRAHXxppdv3AgYWpfqmcCP6tjXK4i7yyxsw/RM41/q2oBc3ZtObZeZFs5iG1JIRUTbSBlVteqrT2qdrEXShJs5WGyZwZ+I0FV/bsT/3T/wC8v6UA0pN2lv2FW2L9oXAXOUEAx3TJ738MiBqZI2mnNKO0OKdBbyWVuln+9ssAmdAdelAZ/G4/CqLN32W3lxCC4cyjPlZljQAye/mj/rUv+4cIyKnszMrukKQpGbN3NC0SCA0+XjUOI7SXeXmGEGdQuSVJyHLJB7siYhQN9Jium464DMMGgCGFMdCSQNF0IgyPGPGoC9h7uFa+2GGFUQ2UnIuQzLx+RbaK0WHwqJ7ihdI09Sf7k/OsnY7SXtCcKM5J2BEnoJy/Oem01p+GYhrlpXdcrGQw6AgkHfppNUEfFHJAtIYa5I8wo99vgCAPNhRhruVsoEKVlQOgWBHp1qrgrtxna9yZzaWzmAOQeu2Y970y+FTojB84sGYj9oI89K5le1AkwmKkmTIjN6f9Kkt4nWG6yVjqANfjVHB4VrbOwtMc3Q3FIA10HlrVe/mtMLzW7hAYKFNxSAXYIIHxjU7VxDXS1FdeD3E9qbSm1CuwuAFSMoGyt95hsHX51Df7ZWVE5XM5cmqjOrAlWEsIUgT3o3FW/wDT10jCxDMwy3MurEFvdI3gabaCozwlJB9kgjYi7GXyWD3R5CBWpDx+0yqGZ7NxFUISxyEQ+x7rknSSdNgaMB2qtXb3JVXnOUB0gkZ5OhJA7h3HhU93Aq8Z8IGgAd5w2wIG8zoTv41VfhNpBm9kIySwi7qu85e9pMnbeaAsYftHbcXjlcLZnMTBJIJWAqktMiNQK9w3aFGuCyUdLkwVYDumARJBIMgg6E71xg7Ia2SuGOS6JKtckGddiSBqZ060f6Wm/suu+YXe9OmubNmnQDfYRQFjh3G7d57iKGBt75oE6kSBMgadQJ3FWbGKPeVveUA/A7VUsYTIxZcNDEZSeYCYmY1OgnWB1r3D2XUsTaZiwAOa4uw6aVxLVaoFn2gjMGgMBPkQdPypZi7Jebqy1y0dIMZ1aJU+OkkedWbWHZc0WWOYQZuAwPATtRgLL2lKi0zSZJa4pPppGlc1PUvbyXajjg18K3LBJVhnteGXqo9N/RvKnNZG7avLd5axbA+1tycx31TTTICYPWGFafBYkXEV12YTruPEeoOnwrSPsCeiiiuiBRRRQoUUUUAUUUUB5Fe0UUAUu4q2fLYAP2k5j4IPfMjqZCj18qvu4AJJgDUk9KocKXNmvmZuRlB0yoJyj46t/V5VCGdtcRxZtBwzd7ENaUBUjKLzWxAI3yLuTXfC+0F7NdS+wUgRbDABmbmOpGmjGAvu+IPWtVfuogliAKW4ji4EkW5jqaxy58eJet0Em+BamPxBe2ebAZMQxXII+yYBdYmCDrHwqGzxB7tlw9zmFbmGMgKV715Jhk6ae6wDDrvTrhvFBcucsqAwXNp0H+K746oFnQR9rY//AHW67xzjkjqi9mBbjcVipyotzS88kLANuTkg5Wnp0+NV8PjMcHl0uFdc4CqQDDgBBAJXMU1k6CTGtX+0vBrmIa2bbBchmSfNSdIMyBEgg+okUgs8LtG3aVb9qUt3NQ67wAbgi305bTEHunWuwdtieLBbalSSDLsoXvA7AaGMsHWDOdfOmC4zEBnF1bht8qAcv3jlHRROpOsiADKiJpTgrFpHtsMRZUWmAgOSq6LmHeXUtlLSCsZtZG+gwXDr9tsU9y4rJdzMAJkGCBvoBlA+MnrpAS3cU1nCWro1VFQ3AFJYpENlA+8JB+FJxxrFqMRmjmWwuW2F3m1bdjEZmCszbHXLFXE7Qiy2Hs3EKq6qBcbRdvlT7C421c/Z3EeN8rAx8q5U4t1ZFvdeDNW+NXTdFvmwnf8AtMgGYjl5QCQQdHbYDbyqfiPEcTZIgtcAuHPFsd22kFjoRJMxpOx0rTRRFdlMpheO3cwLsMnMAbu+6JuiDA00VPHfzrixxu8y3WN1QReuKildkW6yq0BSfcAM7ddq1d4kKxUAtBgEwCegmDHrWI4/x7iSXFsWsPZD3MuW4rlok66OomIImPhXEpaSpWPrT3L+HFwftEZiuZYDQSDproy9RvoY6UcLxQW5oZt3oK+AaNv6hJjxB8asdn0xYtn2xrTXM2htTGXzkDWZ2qnicNld7UhVablogaqQRm06kOQw/mjpT5HwaGiqnDMXzE1jOpyuPBh/giCPIirddgKKocR4oLJUG3ccsGPcAMBYkmSPEbSagHaPDESt1W0UwpEw0AGJ/iX0keNLA2oqjgOLWbwU23BzgkCde7AbTyJANXqpAooooUKKK5uOFBJ2Ak0BQ4mTcZbCmM3eufyDcf1Hu+map+J8zlPyMvMynIG0E9BPTwmouFWmhrjiHuGY8FGiL8BqfMmrxNR7kPnV2/xVj/7Dr4tdB+W1U8nF7jZPZQmvvNGUecyfyFfR0vsXAgZCpOu+hH5a1Hxm+6p3CoJ0JboI6edeSXS4nu0Z6duWU+zHAfZlYu/MvXCDcfppso8FH+TUvGcQr2TlMxesg/8A1rdZK/xy6itbzZpAEgknXzO/r86ucEvZsI3/AMxZ+P21v4museaLloijmGRN6UbY1mB2LthiyXbiymWO6RqHViJXQsH16SAd5ljxPiL23hQI372x+NS4TjKOBIZTsZGgPz2rTvQ1ab3PTodWU8X2ZRxAuOvemQBI7ipoSJUwu48TvTfFD7Jx/Af7VxxHGC0hcgnbQVVscTW9auFZBVTIPpXTlG9N7mdq6O7GDS7hrauoIKLuNtNx4Gktzs9cUkrHkUYq36fnWg4Wfsbf8i/2pe/aa0GjK0TEx/j4Vh1GHFOnPZ+Gaw6h4uHyVLeOxdvdGuDwNsg/AqKt2eLYhtsKwPm0D81priMSiDM7BR4kxSGx2rS5fS2gOUkgkjr0jWuNEsbSeV/j/RZ9Rj8wV/f+kOMGLxM3cij8KSfmxj8hUWOwxN21cVScpIIHgY11PSmDEDeleN4/ZtnLJY/w6j0mYr0ycYx9TMpTS3exU7S9qEwpChDcuGO6DGhnX8jp5VSwfaC1jbcIMuIT7RLbGDI6T1DDQ+GbyrNdpsWcRc7ynYaKNYEwJ+PU9TWcu3msXUuISroZjxAII/LQ/KvJ+qbn8Hked6vg+qYbFhGW9MW7gCuPA7Ix9D3T6jwrQ1nr1pUuFGEpeBYA+6DAzp8ZzR/P4Vf4LiSVNtyM9vQ+an3G+I0PmDXti/B7D3inC+cVIuvbIVllMuoaJHeUxsNRBpYvY6yGBDuABCqMsKJQwDlmJRdz41pKK6ogm4HwQWHuMAO8EVepyoIk6aM25jypzRRVAUUUUKFLcf8AaOtiDljPc8Mo2X+pungpq7ib620Z3MKokmkd2zdROaWaXOZ1/DPuj+kQvzPWss2TtwcqugaGsx21xeJtqnIDFTmD5VzHbQbadaPaTG5nxk1LguKOLioTmViB5ia+ev8AIY8vo3V+TTHJY5KTVr2KadrVt5ExCMLoUF4AgZtRpvtlJrR8RdeS7FgFCFixEwIk6HyqDHcCsXnFy5bDMI19PHxpb/xCvZOH3o0zBU08GYKfyO1e5a4p6na8HWV4p1oTT8+32MOL3MDXEIgyQHGUx0mBHyrS8De22BVrTHLzrKspiQwvWwdR0/xFY3hdwctgxIA67zudfTxHUU37DXv+z4hJkDEYZvibqT8dBtXzOhySeaSYydPjgritz6VjcHbuCLiyBruRHxBBFZ7iPZ1iP+zOuVt1dmI9Q2p+dc9pcTimuGzb+ztnL3hbZy4jvAEaAzI1psl/2fDF2U90Tl666Aete+ejJJxa488HEXKO6IOIWLyYVEQc11VVbxMCJ+dU+AYG6lm+91SmZSAp3gKdTHjP5UxHH7fLDt3WJjITrPhPoCaiPGVuI6lYJRuvka6qGtSvfwZdtt6jpOKpYw1lrk6oo032FYy6eY7EbST8D/mu+0V64wsoVIRbaZf4pUEn4HT4VX4XiIDBtyNDXk6jI5Trwjx5Z6pV7F7iGBuXFGZiYGhJnT08Kp8DwxF+2rQIYemnWtRibptoCNQYAB+dZviECPxTXOSKW5MiUWbftBZZ7UIpfyXr4H0mkvD+ytw63XCj8K6n4k7fCrfY7HM6m22uWIP+KZ4jjFtLvKPvRNetrHkSySPTHGsvqoRcf7JjlM2HzG4BopYgN+hpF2c7E3TfS7fBRUIaCZLFTp8J13r6KL2YHJBPhNL249bVsl0MjeYkfAjcVXjxJqXC/BJYoJ29i3xTCm5bIQw47yHoGG0+XQ+RNJfaYC4hBJUEOOuX76x+IMJ/pjrTUcZsRPMHyP6VSuQl3Mscu7qCNg4Go/qUT6qfGtdUZfS7Nk0x4rAiQZB2Ne0p4PcyMbJEADNb/lnVfLKTt4EU2rROyhRRRVAUUVDi8QLaM5mFEwNz4AeZOlAU8W3MurakZVh7gPXfIv1DMf5fOr7MpEEiD51SwPDwFm6iG4xzOYnvHcAncDYeQr3G4RAhK2rcj+EbdelcvggmxuCuW55a81ekMuYeWpHzrjhfBma8t6/3Mk5UDgzMasB3ZEaRPrWiXB2iJ5afSP0r32K1+7T6R+leKP8Aj8McncX8eDvU6om5g8R86X8f4emJw9yyWADqQD4HofgYNW/YrX7tPpH6Viz7Uu9kFSznS2rNlBcbZBHdCEDvSTXufscGOtdmMZbZg2HZxPR0Kt0nRvjGla3s9wN8LhbpvZRcu4mwxUEGBzbUAxoTuTqd6upc+0tQrm1LSXswzAEbhbJjrvk+NS8aN0Mr4eyrWitnQ2+9L3ILeOixmB2DTpBrzY+mhjlqRpLLKSpmr5g8R86p8Ww/OsvbDAFl0J1APQxI61k7Vxp7y3eVC5n9nGdbhDFkC5JKAhRIUjWM2pj2xfvAIXtHPoby8juqIQ9whZZsxOgLbHaK9D3VGdl7hfBmdWTFogBEd25MnxUiCvrvrV1OCWLKu6FiRbYDO5aNOgJifPekGLxN0viClshZHK+wb3TkkxyZnVvvMdPdMVcxtxjhEa3ai5nQPNrvZTJJgWydo1yeoHTiOOMVR05NjzB4e3cw1tbgUjlqPypHxXssoBay0xrlJE/A6UtL4zIXNkCciwLYkfZozEJyyw72fWW1gZfCxjr2IFoPZs5stls02u8XIcoQGRWMFUHuRDmelTJhhPlGUscZcnWItYpkUcoaDTvD5kE0YHs1ed819gg8iCfTc1zcxFwXky27jWcxALWIdhKglvs4Ed/fJpBE9bPEr90YhVs2A1l0tQeVopLEuSSJ/ZiIPUr41n+mj5bZx2It77mk4dgbVkEJGu5JEmqHHODDEXLT54CTIBgmYjUelLcPiyucXbJkOh0w5PcIGbVUIOpPnVe0111xfcIZTdNgcnorNy9GsgaqF+8SZ6GtnCOnT4N4vT9JrcHh0tDKp+Zk/nXOPwdq8pW4AfPqPQ7ioeG4e2yAFAWXusWQAloBPQA77il/EcWlpnHJttABHcjp+fTaq1FKnwR+rkoYrsjH7O7I8GaP7GD8qapg7j2TbuskiChXdWHumdNjVaxxrCEibaAFQZKDTxB/9eNPRgrR/wDdp9IrLHjxp6of2crEoszl7iGcKVDc9TIRdwVMMGJ0CnUa7jUTWlwmIFxFddiJ13HiD5g6UoxVgWboKiEvGDA0DgabbSBHqBXeAucu6VJOW6SV8FcbjyzDX1B8a1Wzo7HVFFFdgKW3hzbwTXJahm8C/wB1f6R3/UpVrH4oWkLnyAHiSYUfEkCueHYU20AZszHVm8WOpPp4DwAqEOsThy0Q5UjaNviKgu4o2x9tly9WmB8j/wBav1ne2fDluWldravymzAMJjpNFBORJSpWXuFcSV1hDnAnUERE6VYfidpfecL/ADaf3rDYniNxUzozgnQ6jSPhSjGcVxDrl9ouQRBmNfmK2j08qMXnR9YsX1cSjKw8VMj8qQ8Z4TduXi6wZVRbcsQbJE5mAG5aR65YOlUP+GnD+XYuXDP2j6E9Quk/MtWxrOUadGsXqVmJv9k7lwAd2ygMlVbPL5GHM7wiSxBnfSTrV7gXBr9q8rPdDW4vEqWJIZ2UiJ+7lWfIz41e7S8QVFCT3m1jXYbzApHZxbdGP5/pWE8qi6NFBsY4Ph2JF7FMzrkvBgkM0qdQkCYHdImNZB6RVZezGZ0Y2kREcFbWbMF7rhiDAEs5tkjxtgnUmq1zjDIO8TExudT4RFcW8Zddiz58uyJmiP4jB1J8Olc95F0Mlu9l75FkXLjXgi25BKDVVYECUIIk7nXzq3gOzl21ziH1uo2kxFzMWUyN9CBJ17tcjibDefqqQcTP4m+oVe8iaWQYPs9iwyG5iSMrzmQyxDLca574IP2tyAI91RVcdmsQLaqMvOXKXvcwzdUGRbIjQDTfQZNPeMMbvFSoks/zB/sKc8HxLXLSuyxO2syOh+NdxmpOkRxaFWC4Q4xV7EMuU3FgEFTl7qCPdDbqTvGu1J7nZO/chWK200YwxctcCsM5zCCSxDTE/IVuaUjjgzEcpoBidINWU4x5YUW+BPc4FjG5k3VPMVViWlMghYae9mliTA1jequO7MYllUF+ZkJyEuQIyqE5ikHOVj3gQ0jMNTA1C8Tz281tZaYynp4/lVezj74YcxVyTqR0Gv8A0/Os3mgmVQbGQYqgkSQBOukxrvrE/Gs9iOJ2sR9lfRrZ+64OZRPXMBA+IjStODSy5wGySSFIJ3g/nrUzqbj6KfwywaT3M7jeB5SDIIOgYRlbyPhpqD5EVqeD3CbKTEgR6QYj8qibhXdyK7RsVbvIR4EH/Bpfau3MKzG6CbJMlgZyn+8R5eFebBhWB6qaVb72l5/B3KWtUO8dh+ZbZNpGh8D0PwMH4UkVTctlT3XBhiPuup3H9QB8xT7D31dQyMGB2IpXxG3y7ouBe7chXPgw9w/H3fpr3PdWjIu8NxfMST7ynK48GG/w6jyIq3SNbhtXQ5PcuEI/rsjfEkJ8R4U8qp2BVcvK+I7zIEtdCRJuEf2VSPi3lV/2q3+NPqH60hw3A0uYi7iCzB1uMogLAEDxU+Jrodj7Is8jM/LzZo7szM75apB57Sn41+ofrXjYi2RBdCD/ABCsRicVh04n7JF7m3rYBuZUFsiDoBl1MLqY609t9kbKi0Az/YklNF0nx7utLBnuMcJuI7CxkuWW6Z1LKeu5Hwqlwns49y4vPy27IPeBdczDwGUmNY36VsLvZS03NJd/toz6LrG33dK9t9lrQYOGaVt8saL7v0/nWvelVGPZjdja1etKAFZABoAGGlde0p+NfqH60k/2jZ5S2cz5EbOohd9euWeprs9lrWa62d5urlfRdREfh0rI2K/GuCrfui4MWU7sZVKwPMT41RPZjqMcT/MVP+abW+ytoG0Q7zZBCaJpPj3dajudj7LLcQs+W62d/d3mdO7prWLwQbtrc7WSSVCvEdmWYAe2WwQQQcgkEGfx/D4mrS8JaI9rs/AR/wCamDdmbZucwu2bl8vZPd9Mu/nUX+0bOS3bzvlttmUQu/rl1q9mHsNcihd4Pd6YuyPUf/1Vc8FxP/fMMfgR/wCY06PZa0ed33+3/aaJr/y6UW+y1pWtsHebS5U0XQfTrU7EP+Y7khbwzhFxLyvdv2HUbgaE7/5j5Vqhirf40+oUju9kLLJcQs8XGzt7u/j7ulS3Oy9svccu+a4mRtE936fKu4QUFSI23yNnxCR76/UKQ33xAMKcOw6HOARUx7KWstpM7xaYMmi6Ebfd13r3/atqLozvF739F19O7p8KmTGp8iMmjzCYUlW515AzZY5bDuxPU7n4dKqnhLGQ2NXId4ADwekliAfOKu2uzVtXRw7ZraZF0TaI/DrUQ7JWuXctZ3yXGzMIXeQd8umorl4Iexe5IcWL1tVCi4sKAB3hOmld+1W/xp9Q/WlP+2befmZ3zcvl7J7vhGXfzrgdlLWS0md4tNmTRdDv+HWtjgc+1J+NfqH614+ItkQXQg9MwpQey1qLwzPF79pouvp3dKX8e4WmFte0oWa5Zt5LYOUL5T3PzoCyuBS082ri5Cdg4DL4kHYjyNN8Ryntm29wEEQTmE+vqDr8KzHZzgtrFYMXGzpzXNx07ujqxBg5dpEjyIpu/Za0WuMXabqhX0TUAQPu1nDGo8Fcm+TM8Y4o1x7WGQ95LiNebpCXFjUad86jyIr6NWKPDEsc5Ukw+HSTE5VFrKNAPE1tK6j5Av4Vve/8Zv7LV+kGGwt9rl5rd/lrzWGU2w2sLrJINc3eA4hgR7fd1/8Ahp/iuiCDtjYxTYzC3AwW2rumVGi4QTE5oMEjXKOnXw1SdncP1RmPi9x2PzLGPhFIezmCvpj7yX7hupbtqbTMADruSF85FbSokips8ApLxfjr2ry2beGuX3ZDcOQoIAIX77L1NO6z3EHe3jkvcm66ezshNtc0NnBA+Qqshb4f2hs3Lb3GPJ5bFLi3oQ22EGG1I2IIM6gg1JiuMIqo6RcRw5DIykQqltNdZiNJrJ3sBiG5l57DW+di1uAcsXntLbtctHyAwWYrJ3y5vlHgeE3hbROVclb2KYlkCyLltsjQndEk7DYmKlg2XC+MWr1lbwYKCiuwLCUDDN3tdNK54zxbkW0dbbXi7qiqhWSW21YgR8aw/wDpTIuFwptsPbbFq3fH4eRBeR/EhKE+la3tRw43bdm2gYAXkJNswyqAdQekaUsFO720RM63rF2zdQ2Sbb5CSt64LSuCrFcoY66yIp9h+J2LgBt3rbgnKCrgyRqQIOpjpWW7RdkkGHucpbl67duYZXZ2LubaX0Zl1OihcxgedUeN8GNm9jsStrKllcLftEABS1o3TdA6a2yFP8wpuDb4jili2C1y9bQKcpLOoAPgZOh8q5/1FeYymAq2xc5hZcsEnzkREyRGtYW/wh2GGvi3eV7nOvu6W1vBWvZTy3tMCT3YUMNVykda4xXBsUwU+zlVFrCi5bUQGRLrm5bAnfKQck+VLBvRxbD8vnc+1yv3mdcn1TFRXOM2+ZYRTnF/PkdSCvdWSZB1+FZDHYR2u5rOBazbOID83ll3kWsouCwdFM9ySDtMa172Y4XfS5h89q4BbxGKLF1C6OCVaF7omdl0BMUsGp7TceTB2hddGeXChUidizHUjRVUsfIGr2K4hatqHuXURDEM7BQZ21JrO8Z4XicTizlflWLdkqGKBxca57+hI2UAT/EaWYDh922MOMXYuX1sW71kQmck5gLb5f4rYiemxpYNNjO0dlGuIrB7lu2tzIrqCwYmILMB0nU7EeNMFx1vIXzrlEhjmEKRoQTsCDpWCx/BH5F5beDa21zCW1RFGbIVdiULeOUr18htVu9wi6L7YVbDHC4m6l+68wEI7zr/AFugkfxmgH9jtNZLqjkW2d7iqGZTOT70qxABG3Xxim/PWVGZZYSokSR4jxGo+dYXhPBXW5ba7h2j2vFknLMJcLZG8lM71a7E4O5zWF0aYNThbTfilszH6RaX1U0TBtKpcZQth7oG5ttE+MGPzq7SDtW9pEDXAzE91beZsrk7DKDqZ/vVZTFf8GuJxdxODY95RbuKJ8RDgCTrJBPma+qV8w4Twd+H3rVxkROa4zBBAWTBBjQnUGvp9SLBmOKe9iP/ABrP9rNaiKzHElJe8BqTesgD4Wj/AGE/CtPNF5IKeHYpFa+GdQec2hIB2Xxq77da/eJ9Q/WiiqBVhsfa9qukuPcQA/d6k97amox1r94n1D9aKKED221+8T6h+tHt1r94n1D9aKKWUPbrX7xPqH60e22v3ifUP1r2igKi28MLxvg2+aVClswmB03gfCrXt1r94n1D9aKKAPbbX7xPqH61V4gmFvgLda26hgwBfSRtsdfQ0UUBa9stfvE+ofrR7da/eJ9Q/WiigD221+8T6h+tHttr94n1D9a9opYPPbbX7xPqH60e3Wv3ifUP1oopYsPbbX7xPqH60e3Wv3ifUP1oooLPGxdoiDcT6h+tQcPGGsWxbtNbVBMDOOpk7mTrRRQFj261+8T6h+tZi1iLl7Gob6W0t2M7Ky3QyuTokbENEkgjSBqaKKj3FjjjdixiLRttdQHdWDDut0O9KuxXF7jLdTEOpFp8lu6e7zANCQG1IB69fE70UUrewXcAOZjLzKwKW2B0Mgs1tV/5RP1Cn9FFVA//2Q=="/>
          <p:cNvSpPr>
            <a:spLocks noChangeAspect="1" noChangeArrowheads="1"/>
          </p:cNvSpPr>
          <p:nvPr/>
        </p:nvSpPr>
        <p:spPr bwMode="auto">
          <a:xfrm>
            <a:off x="155575" y="-1736725"/>
            <a:ext cx="3390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https://www.hotelmule.com/attachments/2010/05/26_201005080822036jhG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75732"/>
            <a:ext cx="4047158" cy="4320000"/>
          </a:xfrm>
          <a:prstGeom prst="rect">
            <a:avLst/>
          </a:prstGeom>
          <a:noFill/>
        </p:spPr>
      </p:pic>
      <p:pic>
        <p:nvPicPr>
          <p:cNvPr id="4106" name="Picture 10" descr="http://fruitguys.com/sites/default/files/almanac/wp-content/uploads/2011/07/mediterannean-pyramid-tran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75732"/>
            <a:ext cx="3881956" cy="43200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83568" y="60119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La piramide mediterranea</a:t>
            </a:r>
            <a:endParaRPr lang="it-IT" sz="1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60119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La piramide asiatica</a:t>
            </a:r>
            <a:endParaRPr lang="it-IT" sz="18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44607" y="0"/>
            <a:ext cx="7815825" cy="1135993"/>
            <a:chOff x="683568" y="0"/>
            <a:chExt cx="7815825" cy="1135993"/>
          </a:xfrm>
        </p:grpSpPr>
        <p:sp>
          <p:nvSpPr>
            <p:cNvPr id="7" name="Rettangolo 4"/>
            <p:cNvSpPr>
              <a:spLocks noChangeArrowheads="1"/>
            </p:cNvSpPr>
            <p:nvPr/>
          </p:nvSpPr>
          <p:spPr bwMode="auto">
            <a:xfrm>
              <a:off x="683568" y="260648"/>
              <a:ext cx="6624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FORSE LA CORRETTA ALIMENTAZIONE ?</a:t>
              </a:r>
              <a:endParaRPr lang="it-IT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" name="Picture 2" descr="http://www.julienews.it/upload/news/100000/40000/7000/000/147077_0_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0"/>
              <a:ext cx="1263097" cy="11359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6" y="144016"/>
            <a:ext cx="314632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ERSONALI\1 LAVORO\Biologi Nutrizionisti\formazione PROGETTO SCUOLE\materiali copia\zuppa-di-fagiol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087892" cy="1565919"/>
          </a:xfrm>
          <a:prstGeom prst="rect">
            <a:avLst/>
          </a:prstGeom>
          <a:noFill/>
        </p:spPr>
      </p:pic>
      <p:pic>
        <p:nvPicPr>
          <p:cNvPr id="1027" name="Picture 3" descr="C:\PERSONALI\1 LAVORO\Biologi Nutrizionisti\formazione PROGETTO SCUOLE\materiali copia\pol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212976"/>
            <a:ext cx="1538331" cy="182956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312368" y="188640"/>
            <a:ext cx="565212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COSA MANGIAVANO GLI ITALIANI ?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(fino agli anni ‘60)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031" name="Picture 7" descr="http://www.montecatinibenessere.it/wp-content/uploads/2015/12/cacio-e-per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750" y="5382524"/>
            <a:ext cx="2057738" cy="1286836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195664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556792"/>
            <a:ext cx="18907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0" y="358753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Riconosci questi piatti?</a:t>
            </a:r>
          </a:p>
          <a:p>
            <a:endParaRPr lang="it-IT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 Si fanno ancora a casa tua?</a:t>
            </a:r>
            <a:endParaRPr lang="it-IT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rPr>
              <a:t>Cosa ho imparato oggi?</a:t>
            </a:r>
            <a:endParaRPr lang="it-IT" sz="4000" dirty="0">
              <a:solidFill>
                <a:srgbClr val="C00000"/>
              </a:solidFill>
              <a:latin typeface="Lucida Handwriting" pitchFamily="66" charset="0"/>
              <a:cs typeface="Arabic Typesetting" pitchFamily="66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90872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gli italiani, nel passato, mangiavano cibi più naturali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si curava di più la preparazione domestica dei cibi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,anche in questo campo, si rischia di diventare troppo pigri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si usano troppi imballaggi, e ciò non va bene per l’ambiente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comunque, tutt’ora, si mangiano ottimi piatti regionali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il gusto coinvolge tutti i sensi e non solo il palato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le emozioni,nel bene e nel male, influenzano il gusto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in culture differenti si consumano cibi differenti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Che, anche per questo, a tavola bisogna essere CURIOSI!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i popoli mediterranei, pur diversi tra loro, hanno le stesse abitudini alimentari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è più giusto parlare di STILE mediterraneo,non di dieta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esistono anche altre popoli con stili di vita salutari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14043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Sapresti descrivere per cosa servono gli apparecchi e gli utensili che vedi nelle foto? </a:t>
            </a:r>
            <a:endParaRPr lang="it-IT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2" descr="http://www.grandearmadio.com/negozio/images/Zoppas_213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429000"/>
            <a:ext cx="2618468" cy="252028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104" y="548679"/>
            <a:ext cx="25304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http://www.tuttoantiquariato.com/macinino%20caff%C3%A8%20tre%20spade%20legno01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88" y="1864538"/>
            <a:ext cx="1440159" cy="1780485"/>
          </a:xfrm>
          <a:prstGeom prst="rect">
            <a:avLst/>
          </a:prstGeom>
          <a:noFill/>
        </p:spPr>
      </p:pic>
      <p:pic>
        <p:nvPicPr>
          <p:cNvPr id="28680" name="Picture 8" descr="https://img1.etsystatic.com/025/0/6039292/il_570xN.590772481_om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44" y="2204863"/>
            <a:ext cx="2008383" cy="1595549"/>
          </a:xfrm>
          <a:prstGeom prst="rect">
            <a:avLst/>
          </a:prstGeom>
          <a:noFill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64" y="4725143"/>
            <a:ext cx="2016224" cy="14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784" y="4581127"/>
            <a:ext cx="2310408" cy="12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66"/>
                </a:solidFill>
              </a:rPr>
              <a:t>Non si usano più perché ce ne sono di migliori?</a:t>
            </a:r>
            <a:endParaRPr lang="it-IT" sz="2400" dirty="0">
              <a:solidFill>
                <a:srgbClr val="FF0066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2520280" cy="2111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25373"/>
            <a:ext cx="1403498" cy="12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187624" y="37170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66"/>
                </a:solidFill>
              </a:rPr>
              <a:t>oppure perché siamo diventati troppo pigri?</a:t>
            </a:r>
            <a:endParaRPr lang="it-IT" sz="2400" b="1" dirty="0">
              <a:solidFill>
                <a:srgbClr val="FF006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595121" cy="23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grandearmadio.com/negozio/images/Zoppas_21321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41770"/>
            <a:ext cx="1233484" cy="1187230"/>
          </a:xfrm>
          <a:prstGeom prst="rect">
            <a:avLst/>
          </a:prstGeom>
          <a:noFill/>
        </p:spPr>
      </p:pic>
      <p:pic>
        <p:nvPicPr>
          <p:cNvPr id="8" name="Picture 6" descr="http://www.tuttoantiquariato.com/macinino%20caff%C3%A8%20tre%20spade%20legno01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293096"/>
            <a:ext cx="582442" cy="720080"/>
          </a:xfrm>
          <a:prstGeom prst="rect">
            <a:avLst/>
          </a:prstGeom>
          <a:noFill/>
        </p:spPr>
      </p:pic>
      <p:pic>
        <p:nvPicPr>
          <p:cNvPr id="9" name="Picture 8" descr="https://img1.etsystatic.com/025/0/6039292/il_570xN.590772481_om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8144" y="4367890"/>
            <a:ext cx="812248" cy="64528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342526"/>
            <a:ext cx="815420" cy="5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4437112"/>
            <a:ext cx="934396" cy="48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http://www.haititorrefazione.it/wp-content/uploads/2013/06/cialde-caffe-casa-30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1555372" cy="864096"/>
          </a:xfrm>
          <a:prstGeom prst="rect">
            <a:avLst/>
          </a:prstGeom>
          <a:noFill/>
        </p:spPr>
      </p:pic>
      <p:grpSp>
        <p:nvGrpSpPr>
          <p:cNvPr id="15" name="Gruppo 14"/>
          <p:cNvGrpSpPr/>
          <p:nvPr/>
        </p:nvGrpSpPr>
        <p:grpSpPr>
          <a:xfrm>
            <a:off x="2555776" y="5175422"/>
            <a:ext cx="800112" cy="1565946"/>
            <a:chOff x="2771800" y="5175422"/>
            <a:chExt cx="800112" cy="1565946"/>
          </a:xfrm>
        </p:grpSpPr>
        <p:pic>
          <p:nvPicPr>
            <p:cNvPr id="27654" name="Picture 6" descr="http://ecx.images-amazon.com/images/I/81RZESmwv%2BL._SY679_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175422"/>
              <a:ext cx="800112" cy="1565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" name="Ovale 13"/>
            <p:cNvSpPr/>
            <p:nvPr/>
          </p:nvSpPr>
          <p:spPr>
            <a:xfrm>
              <a:off x="3059832" y="5733256"/>
              <a:ext cx="216024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283968" y="5301208"/>
            <a:ext cx="1872208" cy="1293872"/>
            <a:chOff x="4499992" y="5229200"/>
            <a:chExt cx="1926011" cy="1365880"/>
          </a:xfrm>
        </p:grpSpPr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229200"/>
              <a:ext cx="1926011" cy="1365880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7" name="Ovale 16"/>
            <p:cNvSpPr/>
            <p:nvPr/>
          </p:nvSpPr>
          <p:spPr>
            <a:xfrm>
              <a:off x="4644008" y="5373216"/>
              <a:ext cx="432048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2124074" cy="11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ttangolo arrotondato 19"/>
          <p:cNvSpPr/>
          <p:nvPr/>
        </p:nvSpPr>
        <p:spPr>
          <a:xfrm>
            <a:off x="7236296" y="5445224"/>
            <a:ext cx="1224136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657" y="980728"/>
            <a:ext cx="4740685" cy="1412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223628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Ad essere pigri abbiamo solo da </a:t>
            </a:r>
            <a:r>
              <a:rPr lang="it-IT" sz="2400" b="1" dirty="0" err="1" smtClean="0"/>
              <a:t>perdere…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662" y="3201706"/>
            <a:ext cx="4086230" cy="25567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26369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Ingrassiamo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97814" y="3013501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Lasciamo che altri scelgano per noi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26627" name="Picture 3" descr="http://alimentarenutrizionale.prodottigianni.com/Portals/1/Images/Categorie/macin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824" y="4005064"/>
            <a:ext cx="2228304" cy="229515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444208" y="331808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Produciamo più rifiuti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26629" name="Picture 5" descr="http://www.vivieuropa.it/images/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10235"/>
            <a:ext cx="2622120" cy="151105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acasadinando.org/blog/wp-content/uploads/2012/03/plastica-imballag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996444" cy="2997333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-108520" y="77723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Gli alimenti “industriali” hanno troppi imballaggi.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Cosa possiamo fare per l’ambiente?</a:t>
            </a:r>
            <a:endParaRPr lang="it-IT" sz="2400" dirty="0">
              <a:solidFill>
                <a:srgbClr val="FF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930593" y="1124744"/>
            <a:ext cx="4213407" cy="3864625"/>
            <a:chOff x="4751512" y="1460390"/>
            <a:chExt cx="4392488" cy="3864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4753021" y="1460390"/>
              <a:ext cx="4355483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it-IT" sz="2400" dirty="0" smtClean="0"/>
                <a:t>Acquistare il meno possibile questi alimenti; utilizzare cibi freschi come si faceva una volta.</a:t>
              </a:r>
              <a:endParaRPr lang="it-IT" sz="2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751512" y="2972558"/>
              <a:ext cx="439248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it-IT" sz="2400" dirty="0" smtClean="0"/>
                <a:t>A parità di prodotto, scegliere quello con meno imballaggio.</a:t>
              </a:r>
              <a:endParaRPr lang="it-IT" sz="2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751512" y="4124686"/>
              <a:ext cx="439248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it-IT" sz="2400" dirty="0" smtClean="0"/>
                <a:t>Gestire bene i rifiuti e smaltirli in modo differenziato.</a:t>
              </a:r>
              <a:endParaRPr lang="it-IT" sz="2400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35496" y="4653136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Conosci questi simboli?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496" y="606367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Prova a metterli nel contenitore giusto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31750" name="Picture 6" descr="http://www.palermoviva.it/wordpress/wp-content/uploads/2013/12/Immagine-contenitori-rifiuti-porta-a-po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157192"/>
            <a:ext cx="3419872" cy="1648868"/>
          </a:xfrm>
          <a:prstGeom prst="rect">
            <a:avLst/>
          </a:prstGeom>
          <a:noFill/>
        </p:spPr>
      </p:pic>
      <p:grpSp>
        <p:nvGrpSpPr>
          <p:cNvPr id="19" name="Gruppo 18"/>
          <p:cNvGrpSpPr/>
          <p:nvPr/>
        </p:nvGrpSpPr>
        <p:grpSpPr>
          <a:xfrm>
            <a:off x="179512" y="5229200"/>
            <a:ext cx="5145670" cy="720080"/>
            <a:chOff x="290426" y="5229200"/>
            <a:chExt cx="5145670" cy="720080"/>
          </a:xfrm>
        </p:grpSpPr>
        <p:grpSp>
          <p:nvGrpSpPr>
            <p:cNvPr id="16" name="Gruppo 15"/>
            <p:cNvGrpSpPr/>
            <p:nvPr/>
          </p:nvGrpSpPr>
          <p:grpSpPr>
            <a:xfrm>
              <a:off x="290426" y="5229200"/>
              <a:ext cx="4281574" cy="720080"/>
              <a:chOff x="506450" y="5157192"/>
              <a:chExt cx="4281574" cy="720080"/>
            </a:xfrm>
          </p:grpSpPr>
          <p:pic>
            <p:nvPicPr>
              <p:cNvPr id="31746" name="Picture 2" descr="http://www.ato6rifiuti.toscana.it/rifiutabolario/simboli/logo_mat_imballaggi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6450" y="5229200"/>
                <a:ext cx="3363802" cy="576064"/>
              </a:xfrm>
              <a:prstGeom prst="rect">
                <a:avLst/>
              </a:prstGeom>
              <a:noFill/>
            </p:spPr>
          </p:pic>
          <p:pic>
            <p:nvPicPr>
              <p:cNvPr id="31748" name="Picture 4" descr="http://www.mobilitaparcheggi.com/e107_images/custom/V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67944" y="5157192"/>
                <a:ext cx="720080" cy="720080"/>
              </a:xfrm>
              <a:prstGeom prst="rect">
                <a:avLst/>
              </a:prstGeom>
              <a:noFill/>
            </p:spPr>
          </p:pic>
        </p:grpSp>
        <p:pic>
          <p:nvPicPr>
            <p:cNvPr id="31752" name="Picture 8" descr="http://www.mobilitaparcheggi.com/e107_images/custom/A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6016" y="5229200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17" name="Freccia angolare in su 16"/>
          <p:cNvSpPr/>
          <p:nvPr/>
        </p:nvSpPr>
        <p:spPr>
          <a:xfrm rot="5400000">
            <a:off x="5316928" y="6167840"/>
            <a:ext cx="265720" cy="4046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249863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572000" y="1886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Di quali regioni sono originari questi tre piatti?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www.buttalapasta.it/img/tortellini-pranzo-di-nata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051720" cy="1363255"/>
          </a:xfrm>
          <a:prstGeom prst="rect">
            <a:avLst/>
          </a:prstGeom>
          <a:noFill/>
        </p:spPr>
      </p:pic>
      <p:pic>
        <p:nvPicPr>
          <p:cNvPr id="25604" name="Picture 4" descr="http://www.odealvino.com/wp-content/uploads/2010/11/orecchiett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034308" cy="1128763"/>
          </a:xfrm>
          <a:prstGeom prst="rect">
            <a:avLst/>
          </a:prstGeom>
          <a:noFill/>
        </p:spPr>
      </p:pic>
      <p:pic>
        <p:nvPicPr>
          <p:cNvPr id="25606" name="Picture 6" descr="http://langhe.net/wp-content/uploads/2012/01/risotto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2435423" cy="162869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pavonerisorse.it/scuole_circolo/cosa_studiamo/italia/immagini/italia_mu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10602"/>
            <a:ext cx="4896544" cy="558675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07504" y="260648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Qual è un piatto tipico della tua regione?</a:t>
            </a:r>
            <a:endParaRPr lang="it-IT" sz="2400" dirty="0">
              <a:solidFill>
                <a:srgbClr val="0070C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051050" y="1124744"/>
            <a:ext cx="3128608" cy="2502050"/>
            <a:chOff x="1331640" y="1628800"/>
            <a:chExt cx="4096976" cy="3078114"/>
          </a:xfrm>
        </p:grpSpPr>
        <p:pic>
          <p:nvPicPr>
            <p:cNvPr id="24580" name="Picture 4" descr="http://media-s3.blogosfere.it/scienzaesalute/b/b69/piatto-vuoto-stomaco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628800"/>
              <a:ext cx="4096976" cy="3078114"/>
            </a:xfrm>
            <a:prstGeom prst="rect">
              <a:avLst/>
            </a:prstGeom>
            <a:noFill/>
          </p:spPr>
        </p:pic>
        <p:pic>
          <p:nvPicPr>
            <p:cNvPr id="24578" name="Picture 2" descr="http://st.depositphotos.com/1067236/4869/i/110/depositphotos_48696921-blue-3d-question-mark-isolated-on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2564904"/>
              <a:ext cx="1047750" cy="1047751"/>
            </a:xfrm>
            <a:prstGeom prst="rect">
              <a:avLst/>
            </a:prstGeom>
            <a:noFill/>
          </p:spPr>
        </p:pic>
      </p:grpSp>
      <p:sp>
        <p:nvSpPr>
          <p:cNvPr id="10" name="CasellaDiTesto 9"/>
          <p:cNvSpPr txBox="1"/>
          <p:nvPr/>
        </p:nvSpPr>
        <p:spPr>
          <a:xfrm>
            <a:off x="4554252" y="3861048"/>
            <a:ext cx="4122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Conosci i suoi ingredienti?</a:t>
            </a:r>
          </a:p>
          <a:p>
            <a:pPr algn="ctr"/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Lo mangi spesso?</a:t>
            </a:r>
          </a:p>
          <a:p>
            <a:pPr algn="ctr"/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Ti piace?</a:t>
            </a:r>
          </a:p>
          <a:p>
            <a:pPr algn="ctr"/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Chi te lo prepara?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1097</Words>
  <Application>Microsoft Macintosh PowerPoint</Application>
  <PresentationFormat>Presentazione su schermo (4:3)</PresentationFormat>
  <Paragraphs>153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PRINCIPI NUTRITIVI</dc:title>
  <dc:creator>Roberto Casaccia</dc:creator>
  <cp:lastModifiedBy>rms</cp:lastModifiedBy>
  <cp:revision>666</cp:revision>
  <dcterms:created xsi:type="dcterms:W3CDTF">1997-04-03T19:54:08Z</dcterms:created>
  <dcterms:modified xsi:type="dcterms:W3CDTF">2016-06-01T08:25:19Z</dcterms:modified>
</cp:coreProperties>
</file>